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4" r:id="rId2"/>
    <p:sldId id="256" r:id="rId3"/>
    <p:sldId id="263" r:id="rId4"/>
    <p:sldId id="257" r:id="rId5"/>
    <p:sldId id="262" r:id="rId6"/>
    <p:sldId id="265" r:id="rId7"/>
    <p:sldId id="266" r:id="rId8"/>
    <p:sldId id="258" r:id="rId9"/>
    <p:sldId id="276" r:id="rId10"/>
    <p:sldId id="259" r:id="rId11"/>
    <p:sldId id="277" r:id="rId12"/>
    <p:sldId id="260" r:id="rId13"/>
    <p:sldId id="278" r:id="rId14"/>
    <p:sldId id="261" r:id="rId15"/>
    <p:sldId id="281" r:id="rId16"/>
    <p:sldId id="267" r:id="rId17"/>
    <p:sldId id="280" r:id="rId18"/>
    <p:sldId id="268" r:id="rId19"/>
    <p:sldId id="279" r:id="rId20"/>
    <p:sldId id="269" r:id="rId21"/>
    <p:sldId id="270" r:id="rId22"/>
    <p:sldId id="271" r:id="rId23"/>
    <p:sldId id="272" r:id="rId24"/>
    <p:sldId id="273" r:id="rId25"/>
    <p:sldId id="274"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7" autoAdjust="0"/>
    <p:restoredTop sz="80263" autoAdjust="0"/>
  </p:normalViewPr>
  <p:slideViewPr>
    <p:cSldViewPr snapToGrid="0">
      <p:cViewPr>
        <p:scale>
          <a:sx n="64" d="100"/>
          <a:sy n="64" d="100"/>
        </p:scale>
        <p:origin x="696" y="328"/>
      </p:cViewPr>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Regular"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Regular" panose="02020603050405020304" pitchFamily="18" charset="0"/>
              </a:defRPr>
            </a:lvl1pPr>
          </a:lstStyle>
          <a:p>
            <a:fld id="{05C092E3-4CC3-4C8D-8D79-317D071A4DDD}" type="datetimeFigureOut">
              <a:rPr lang="en-US" smtClean="0"/>
              <a:pPr/>
              <a:t>12/13/20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Regular"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Regular" panose="02020603050405020304" pitchFamily="18" charset="0"/>
              </a:defRPr>
            </a:lvl1pPr>
          </a:lstStyle>
          <a:p>
            <a:fld id="{DB893A78-786C-4FA9-A4CD-E487F542DF17}" type="slidenum">
              <a:rPr lang="en-US" smtClean="0"/>
              <a:pPr/>
              <a:t>‹#›</a:t>
            </a:fld>
            <a:endParaRPr lang="en-US" dirty="0"/>
          </a:p>
        </p:txBody>
      </p:sp>
    </p:spTree>
    <p:extLst>
      <p:ext uri="{BB962C8B-B14F-4D97-AF65-F5344CB8AC3E}">
        <p14:creationId xmlns:p14="http://schemas.microsoft.com/office/powerpoint/2010/main" val="213094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Regular" panose="02020603050405020304" pitchFamily="18" charset="0"/>
        <a:ea typeface="+mn-ea"/>
        <a:cs typeface="+mn-cs"/>
      </a:defRPr>
    </a:lvl1pPr>
    <a:lvl2pPr marL="457200" algn="l" defTabSz="914400" rtl="0" eaLnBrk="1" latinLnBrk="0" hangingPunct="1">
      <a:defRPr sz="1200" b="0" i="0" kern="1200">
        <a:solidFill>
          <a:schemeClr val="tx1"/>
        </a:solidFill>
        <a:latin typeface="Times New Roman Regular" panose="02020603050405020304" pitchFamily="18" charset="0"/>
        <a:ea typeface="+mn-ea"/>
        <a:cs typeface="+mn-cs"/>
      </a:defRPr>
    </a:lvl2pPr>
    <a:lvl3pPr marL="914400" algn="l" defTabSz="914400" rtl="0" eaLnBrk="1" latinLnBrk="0" hangingPunct="1">
      <a:defRPr sz="1200" b="0" i="0" kern="1200">
        <a:solidFill>
          <a:schemeClr val="tx1"/>
        </a:solidFill>
        <a:latin typeface="Times New Roman Regular" panose="02020603050405020304" pitchFamily="18" charset="0"/>
        <a:ea typeface="+mn-ea"/>
        <a:cs typeface="+mn-cs"/>
      </a:defRPr>
    </a:lvl3pPr>
    <a:lvl4pPr marL="1371600" algn="l" defTabSz="914400" rtl="0" eaLnBrk="1" latinLnBrk="0" hangingPunct="1">
      <a:defRPr sz="1200" b="0" i="0" kern="1200">
        <a:solidFill>
          <a:schemeClr val="tx1"/>
        </a:solidFill>
        <a:latin typeface="Times New Roman Regular" panose="02020603050405020304" pitchFamily="18" charset="0"/>
        <a:ea typeface="+mn-ea"/>
        <a:cs typeface="+mn-cs"/>
      </a:defRPr>
    </a:lvl4pPr>
    <a:lvl5pPr marL="1828800" algn="l" defTabSz="914400" rtl="0" eaLnBrk="1" latinLnBrk="0" hangingPunct="1">
      <a:defRPr sz="1200" b="0" i="0" kern="1200">
        <a:solidFill>
          <a:schemeClr val="tx1"/>
        </a:solidFill>
        <a:latin typeface="Times New Roman Regular"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Sexually</a:t>
            </a:r>
            <a:r>
              <a:rPr lang="en-US" baseline="0" dirty="0"/>
              <a:t> active young people are at risk for HIV infection. For </a:t>
            </a:r>
            <a:r>
              <a:rPr lang="en-US" dirty="0"/>
              <a:t>this activity, we will watch a short video, entitled</a:t>
            </a:r>
            <a:r>
              <a:rPr lang="en-US" baseline="0" dirty="0"/>
              <a:t> </a:t>
            </a:r>
            <a:r>
              <a:rPr lang="en-US" dirty="0"/>
              <a:t>"Living with the Stigma of HIV". In this video, you will hear from</a:t>
            </a:r>
            <a:r>
              <a:rPr lang="en-US" baseline="0" dirty="0"/>
              <a:t> a</a:t>
            </a:r>
            <a:r>
              <a:rPr lang="en-US" dirty="0"/>
              <a:t> handful of people diagnosed with HIV telling their stories and explaining what they wish people knew about HIV, AIDS, and testing. Let’s watch the video</a:t>
            </a:r>
            <a:r>
              <a:rPr lang="en-US" baseline="0" dirty="0"/>
              <a:t> </a:t>
            </a:r>
            <a:r>
              <a:rPr lang="en-US" dirty="0"/>
              <a:t>and then discuss</a:t>
            </a:r>
            <a:r>
              <a:rPr lang="en-US" baseline="0" dirty="0"/>
              <a:t> our thoughts.</a:t>
            </a:r>
            <a:endParaRPr lang="en-US" dirty="0"/>
          </a:p>
        </p:txBody>
      </p:sp>
      <p:sp>
        <p:nvSpPr>
          <p:cNvPr id="4" name="Slide Number Placeholder 3"/>
          <p:cNvSpPr>
            <a:spLocks noGrp="1"/>
          </p:cNvSpPr>
          <p:nvPr>
            <p:ph type="sldNum" sz="quarter" idx="10"/>
          </p:nvPr>
        </p:nvSpPr>
        <p:spPr/>
        <p:txBody>
          <a:bodyPr/>
          <a:lstStyle/>
          <a:p>
            <a:fld id="{DB893A78-786C-4FA9-A4CD-E487F542DF17}" type="slidenum">
              <a:rPr lang="en-US" smtClean="0"/>
              <a:t>2</a:t>
            </a:fld>
            <a:endParaRPr lang="en-US"/>
          </a:p>
        </p:txBody>
      </p:sp>
    </p:spTree>
    <p:extLst>
      <p:ext uri="{BB962C8B-B14F-4D97-AF65-F5344CB8AC3E}">
        <p14:creationId xmlns:p14="http://schemas.microsoft.com/office/powerpoint/2010/main" val="2530989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the caller</a:t>
            </a:r>
          </a:p>
          <a:p>
            <a:r>
              <a:rPr lang="en-US" dirty="0"/>
              <a:t>Ask for a volunteer from group 6 to share advice</a:t>
            </a:r>
          </a:p>
          <a:p>
            <a:r>
              <a:rPr lang="en-US" dirty="0"/>
              <a:t>Ask if any other group has anything to add</a:t>
            </a:r>
          </a:p>
          <a:p>
            <a:r>
              <a:rPr lang="en-US" dirty="0"/>
              <a:t>Using the suggested</a:t>
            </a:r>
            <a:r>
              <a:rPr lang="en-US" baseline="0" dirty="0"/>
              <a:t> responses (separate word document), discuss any points that the participants do not come up with themselves</a:t>
            </a:r>
            <a:endParaRPr lang="en-US" dirty="0"/>
          </a:p>
          <a:p>
            <a:endParaRPr lang="en-US" dirty="0"/>
          </a:p>
        </p:txBody>
      </p:sp>
      <p:sp>
        <p:nvSpPr>
          <p:cNvPr id="4" name="Slide Number Placeholder 3"/>
          <p:cNvSpPr>
            <a:spLocks noGrp="1"/>
          </p:cNvSpPr>
          <p:nvPr>
            <p:ph type="sldNum" sz="quarter" idx="10"/>
          </p:nvPr>
        </p:nvSpPr>
        <p:spPr/>
        <p:txBody>
          <a:bodyPr/>
          <a:lstStyle/>
          <a:p>
            <a:fld id="{B51D6918-A1BD-4EBE-8925-94429DFAA92F}" type="slidenum">
              <a:rPr lang="en-US" smtClean="0"/>
              <a:t>18</a:t>
            </a:fld>
            <a:endParaRPr lang="en-US"/>
          </a:p>
        </p:txBody>
      </p:sp>
    </p:spTree>
    <p:extLst>
      <p:ext uri="{BB962C8B-B14F-4D97-AF65-F5344CB8AC3E}">
        <p14:creationId xmlns:p14="http://schemas.microsoft.com/office/powerpoint/2010/main" val="1091361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Awesome job!</a:t>
            </a:r>
            <a:r>
              <a:rPr lang="en-US" baseline="0" dirty="0"/>
              <a:t> This activity allowed you to be the experts. You got to problem solve and show off what you have learned so far. It also gave you a chance to help others make proud and responsible decisions. Thank you!</a:t>
            </a:r>
            <a:endParaRPr lang="en-US" dirty="0"/>
          </a:p>
        </p:txBody>
      </p:sp>
      <p:sp>
        <p:nvSpPr>
          <p:cNvPr id="4" name="Slide Number Placeholder 3"/>
          <p:cNvSpPr>
            <a:spLocks noGrp="1"/>
          </p:cNvSpPr>
          <p:nvPr>
            <p:ph type="sldNum" sz="quarter" idx="10"/>
          </p:nvPr>
        </p:nvSpPr>
        <p:spPr/>
        <p:txBody>
          <a:bodyPr/>
          <a:lstStyle/>
          <a:p>
            <a:fld id="{B51D6918-A1BD-4EBE-8925-94429DFAA92F}" type="slidenum">
              <a:rPr lang="en-US" smtClean="0"/>
              <a:t>20</a:t>
            </a:fld>
            <a:endParaRPr lang="en-US"/>
          </a:p>
        </p:txBody>
      </p:sp>
    </p:spTree>
    <p:extLst>
      <p:ext uri="{BB962C8B-B14F-4D97-AF65-F5344CB8AC3E}">
        <p14:creationId xmlns:p14="http://schemas.microsoft.com/office/powerpoint/2010/main" val="204246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93A78-786C-4FA9-A4CD-E487F542DF17}" type="slidenum">
              <a:rPr lang="en-US" smtClean="0"/>
              <a:pPr/>
              <a:t>24</a:t>
            </a:fld>
            <a:endParaRPr lang="en-US" dirty="0"/>
          </a:p>
        </p:txBody>
      </p:sp>
    </p:spTree>
    <p:extLst>
      <p:ext uri="{BB962C8B-B14F-4D97-AF65-F5344CB8AC3E}">
        <p14:creationId xmlns:p14="http://schemas.microsoft.com/office/powerpoint/2010/main" val="321701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93A78-786C-4FA9-A4CD-E487F542DF17}" type="slidenum">
              <a:rPr lang="en-US" smtClean="0"/>
              <a:t>3</a:t>
            </a:fld>
            <a:endParaRPr lang="en-US"/>
          </a:p>
        </p:txBody>
      </p:sp>
    </p:spTree>
    <p:extLst>
      <p:ext uri="{BB962C8B-B14F-4D97-AF65-F5344CB8AC3E}">
        <p14:creationId xmlns:p14="http://schemas.microsoft.com/office/powerpoint/2010/main" val="164959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93A78-786C-4FA9-A4CD-E487F542DF17}" type="slidenum">
              <a:rPr lang="en-US" smtClean="0"/>
              <a:t>5</a:t>
            </a:fld>
            <a:endParaRPr lang="en-US"/>
          </a:p>
        </p:txBody>
      </p:sp>
    </p:spTree>
    <p:extLst>
      <p:ext uri="{BB962C8B-B14F-4D97-AF65-F5344CB8AC3E}">
        <p14:creationId xmlns:p14="http://schemas.microsoft.com/office/powerpoint/2010/main" val="236651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Look in the chat box for the file I just shared with you</a:t>
            </a:r>
            <a:r>
              <a:rPr lang="en-US" baseline="0" dirty="0"/>
              <a:t> and open it. T</a:t>
            </a:r>
            <a:r>
              <a:rPr lang="en-US" dirty="0"/>
              <a:t>hese are our 6 hotline callers.</a:t>
            </a:r>
          </a:p>
          <a:p>
            <a:pPr marL="0" indent="0">
              <a:buNone/>
            </a:pPr>
            <a:endParaRPr lang="en-US" dirty="0"/>
          </a:p>
          <a:p>
            <a:pPr marL="0" indent="0">
              <a:buNone/>
            </a:pPr>
            <a:r>
              <a:rPr lang="en-US" dirty="0"/>
              <a:t>In</a:t>
            </a:r>
            <a:r>
              <a:rPr lang="en-US" baseline="0" dirty="0"/>
              <a:t> a minute, I will </a:t>
            </a:r>
            <a:r>
              <a:rPr lang="en-US" dirty="0"/>
              <a:t>split you into 6 groups.</a:t>
            </a:r>
          </a:p>
          <a:p>
            <a:pPr marL="0" indent="0">
              <a:buNone/>
            </a:pPr>
            <a:r>
              <a:rPr lang="en-US" dirty="0"/>
              <a:t>Your break out room number is the caller</a:t>
            </a:r>
            <a:r>
              <a:rPr lang="en-US" baseline="0" dirty="0"/>
              <a:t> number</a:t>
            </a:r>
            <a:r>
              <a:rPr lang="en-US" dirty="0"/>
              <a:t> you will be responding to.</a:t>
            </a:r>
            <a:r>
              <a:rPr lang="en-US" baseline="0" dirty="0"/>
              <a:t> For example, if you are in break out room number 3, you will be responding to caller number 3 – Anxious Alex.</a:t>
            </a:r>
          </a:p>
          <a:p>
            <a:pPr marL="0" indent="0">
              <a:buNone/>
            </a:pPr>
            <a:endParaRPr lang="en-US" baseline="0" dirty="0">
              <a:sym typeface="Wingdings" panose="05000000000000000000" pitchFamily="2" charset="2"/>
            </a:endParaRPr>
          </a:p>
          <a:p>
            <a:pPr marL="0" indent="0">
              <a:buNone/>
            </a:pPr>
            <a:r>
              <a:rPr lang="en-US" dirty="0">
                <a:sym typeface="Wingdings" panose="05000000000000000000" pitchFamily="2" charset="2"/>
              </a:rPr>
              <a:t>In your group you will discuss, decide on, and then jot down on a piece of scrap paper the advice you would give to the caller. I will give you around 5 minutes to do this.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After we come back to the main room,  we will listen to the caller’s concerns and then I will ask for a volunteer from each group to share their advice.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Any questions before we go into our groups?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After answering</a:t>
            </a:r>
            <a:r>
              <a:rPr lang="en-US" baseline="0" dirty="0">
                <a:sym typeface="Wingdings" panose="05000000000000000000" pitchFamily="2" charset="2"/>
              </a:rPr>
              <a:t> any questions – divide the class into 6 groups</a:t>
            </a:r>
            <a:endParaRPr lang="en-US" dirty="0"/>
          </a:p>
          <a:p>
            <a:endParaRPr lang="en-US" dirty="0"/>
          </a:p>
        </p:txBody>
      </p:sp>
      <p:sp>
        <p:nvSpPr>
          <p:cNvPr id="4" name="Slide Number Placeholder 3"/>
          <p:cNvSpPr>
            <a:spLocks noGrp="1"/>
          </p:cNvSpPr>
          <p:nvPr>
            <p:ph type="sldNum" sz="quarter" idx="10"/>
          </p:nvPr>
        </p:nvSpPr>
        <p:spPr/>
        <p:txBody>
          <a:bodyPr/>
          <a:lstStyle/>
          <a:p>
            <a:fld id="{B51D6918-A1BD-4EBE-8925-94429DFAA92F}" type="slidenum">
              <a:rPr lang="en-US" smtClean="0"/>
              <a:t>7</a:t>
            </a:fld>
            <a:endParaRPr lang="en-US"/>
          </a:p>
        </p:txBody>
      </p:sp>
    </p:spTree>
    <p:extLst>
      <p:ext uri="{BB962C8B-B14F-4D97-AF65-F5344CB8AC3E}">
        <p14:creationId xmlns:p14="http://schemas.microsoft.com/office/powerpoint/2010/main" val="347977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the caller</a:t>
            </a:r>
          </a:p>
          <a:p>
            <a:r>
              <a:rPr lang="en-US" dirty="0"/>
              <a:t>Ask for a volunteer from group 1 to share advice</a:t>
            </a:r>
          </a:p>
          <a:p>
            <a:r>
              <a:rPr lang="en-US" dirty="0"/>
              <a:t>Ask if any other group has anything to add</a:t>
            </a:r>
          </a:p>
          <a:p>
            <a:r>
              <a:rPr lang="en-US" dirty="0"/>
              <a:t>Using the suggested</a:t>
            </a:r>
            <a:r>
              <a:rPr lang="en-US" baseline="0" dirty="0"/>
              <a:t> responses (separate word document), discuss any points that the participants do not come up with themselves</a:t>
            </a:r>
            <a:endParaRPr lang="en-US" dirty="0"/>
          </a:p>
        </p:txBody>
      </p:sp>
      <p:sp>
        <p:nvSpPr>
          <p:cNvPr id="4" name="Slide Number Placeholder 3"/>
          <p:cNvSpPr>
            <a:spLocks noGrp="1"/>
          </p:cNvSpPr>
          <p:nvPr>
            <p:ph type="sldNum" sz="quarter" idx="10"/>
          </p:nvPr>
        </p:nvSpPr>
        <p:spPr/>
        <p:txBody>
          <a:bodyPr/>
          <a:lstStyle/>
          <a:p>
            <a:fld id="{B51D6918-A1BD-4EBE-8925-94429DFAA92F}" type="slidenum">
              <a:rPr lang="en-US" smtClean="0"/>
              <a:t>8</a:t>
            </a:fld>
            <a:endParaRPr lang="en-US"/>
          </a:p>
        </p:txBody>
      </p:sp>
    </p:spTree>
    <p:extLst>
      <p:ext uri="{BB962C8B-B14F-4D97-AF65-F5344CB8AC3E}">
        <p14:creationId xmlns:p14="http://schemas.microsoft.com/office/powerpoint/2010/main" val="138295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the caller</a:t>
            </a:r>
          </a:p>
          <a:p>
            <a:r>
              <a:rPr lang="en-US" dirty="0"/>
              <a:t>Ask for a volunteer from group 2 to share advice</a:t>
            </a:r>
          </a:p>
          <a:p>
            <a:r>
              <a:rPr lang="en-US" dirty="0"/>
              <a:t>Ask if any other group has anything to add</a:t>
            </a:r>
          </a:p>
          <a:p>
            <a:r>
              <a:rPr lang="en-US" dirty="0"/>
              <a:t>Using the suggested</a:t>
            </a:r>
            <a:r>
              <a:rPr lang="en-US" baseline="0" dirty="0"/>
              <a:t> responses (separate word document), discuss any points that the participants do not come up with themselves</a:t>
            </a:r>
            <a:endParaRPr lang="en-US" dirty="0"/>
          </a:p>
          <a:p>
            <a:endParaRPr lang="en-US" dirty="0"/>
          </a:p>
        </p:txBody>
      </p:sp>
      <p:sp>
        <p:nvSpPr>
          <p:cNvPr id="4" name="Slide Number Placeholder 3"/>
          <p:cNvSpPr>
            <a:spLocks noGrp="1"/>
          </p:cNvSpPr>
          <p:nvPr>
            <p:ph type="sldNum" sz="quarter" idx="10"/>
          </p:nvPr>
        </p:nvSpPr>
        <p:spPr/>
        <p:txBody>
          <a:bodyPr/>
          <a:lstStyle/>
          <a:p>
            <a:fld id="{B51D6918-A1BD-4EBE-8925-94429DFAA92F}" type="slidenum">
              <a:rPr lang="en-US" smtClean="0"/>
              <a:t>10</a:t>
            </a:fld>
            <a:endParaRPr lang="en-US"/>
          </a:p>
        </p:txBody>
      </p:sp>
    </p:spTree>
    <p:extLst>
      <p:ext uri="{BB962C8B-B14F-4D97-AF65-F5344CB8AC3E}">
        <p14:creationId xmlns:p14="http://schemas.microsoft.com/office/powerpoint/2010/main" val="151315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the caller</a:t>
            </a:r>
          </a:p>
          <a:p>
            <a:r>
              <a:rPr lang="en-US" dirty="0"/>
              <a:t>Ask for a volunteer from group 3 to share advice</a:t>
            </a:r>
          </a:p>
          <a:p>
            <a:r>
              <a:rPr lang="en-US" dirty="0"/>
              <a:t>Ask if any other group has anything to add</a:t>
            </a:r>
          </a:p>
          <a:p>
            <a:r>
              <a:rPr lang="en-US" dirty="0"/>
              <a:t>Using the suggested</a:t>
            </a:r>
            <a:r>
              <a:rPr lang="en-US" baseline="0" dirty="0"/>
              <a:t> responses (separate word document), discuss any points that the participants do not come up with themselves</a:t>
            </a:r>
            <a:endParaRPr lang="en-US" dirty="0"/>
          </a:p>
          <a:p>
            <a:endParaRPr lang="en-US" dirty="0"/>
          </a:p>
        </p:txBody>
      </p:sp>
      <p:sp>
        <p:nvSpPr>
          <p:cNvPr id="4" name="Slide Number Placeholder 3"/>
          <p:cNvSpPr>
            <a:spLocks noGrp="1"/>
          </p:cNvSpPr>
          <p:nvPr>
            <p:ph type="sldNum" sz="quarter" idx="10"/>
          </p:nvPr>
        </p:nvSpPr>
        <p:spPr/>
        <p:txBody>
          <a:bodyPr/>
          <a:lstStyle/>
          <a:p>
            <a:fld id="{B51D6918-A1BD-4EBE-8925-94429DFAA92F}" type="slidenum">
              <a:rPr lang="en-US" smtClean="0"/>
              <a:t>12</a:t>
            </a:fld>
            <a:endParaRPr lang="en-US"/>
          </a:p>
        </p:txBody>
      </p:sp>
    </p:spTree>
    <p:extLst>
      <p:ext uri="{BB962C8B-B14F-4D97-AF65-F5344CB8AC3E}">
        <p14:creationId xmlns:p14="http://schemas.microsoft.com/office/powerpoint/2010/main" val="298884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the caller</a:t>
            </a:r>
          </a:p>
          <a:p>
            <a:r>
              <a:rPr lang="en-US" dirty="0"/>
              <a:t>Ask for a volunteer from group 4 to share advice</a:t>
            </a:r>
          </a:p>
          <a:p>
            <a:r>
              <a:rPr lang="en-US" dirty="0"/>
              <a:t>Ask if any other group has anything to add</a:t>
            </a:r>
          </a:p>
          <a:p>
            <a:r>
              <a:rPr lang="en-US" dirty="0"/>
              <a:t>Using the suggested</a:t>
            </a:r>
            <a:r>
              <a:rPr lang="en-US" baseline="0" dirty="0"/>
              <a:t> responses (separate word document), discuss any points that the participants do not come up with themselves</a:t>
            </a:r>
            <a:endParaRPr lang="en-US" dirty="0"/>
          </a:p>
          <a:p>
            <a:endParaRPr lang="en-US" dirty="0"/>
          </a:p>
        </p:txBody>
      </p:sp>
      <p:sp>
        <p:nvSpPr>
          <p:cNvPr id="4" name="Slide Number Placeholder 3"/>
          <p:cNvSpPr>
            <a:spLocks noGrp="1"/>
          </p:cNvSpPr>
          <p:nvPr>
            <p:ph type="sldNum" sz="quarter" idx="10"/>
          </p:nvPr>
        </p:nvSpPr>
        <p:spPr/>
        <p:txBody>
          <a:bodyPr/>
          <a:lstStyle/>
          <a:p>
            <a:fld id="{B51D6918-A1BD-4EBE-8925-94429DFAA92F}" type="slidenum">
              <a:rPr lang="en-US" smtClean="0"/>
              <a:t>14</a:t>
            </a:fld>
            <a:endParaRPr lang="en-US"/>
          </a:p>
        </p:txBody>
      </p:sp>
    </p:spTree>
    <p:extLst>
      <p:ext uri="{BB962C8B-B14F-4D97-AF65-F5344CB8AC3E}">
        <p14:creationId xmlns:p14="http://schemas.microsoft.com/office/powerpoint/2010/main" val="395691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the caller</a:t>
            </a:r>
          </a:p>
          <a:p>
            <a:r>
              <a:rPr lang="en-US" dirty="0"/>
              <a:t>Ask for a volunteer from group 5 to share advice</a:t>
            </a:r>
          </a:p>
          <a:p>
            <a:r>
              <a:rPr lang="en-US" dirty="0"/>
              <a:t>Ask if any other group has anything to add</a:t>
            </a:r>
          </a:p>
          <a:p>
            <a:r>
              <a:rPr lang="en-US" dirty="0"/>
              <a:t>Using the suggested</a:t>
            </a:r>
            <a:r>
              <a:rPr lang="en-US" baseline="0" dirty="0"/>
              <a:t> responses (separate word document), discuss any points that the participants do not come up with themselves</a:t>
            </a:r>
            <a:endParaRPr lang="en-US" dirty="0"/>
          </a:p>
          <a:p>
            <a:endParaRPr lang="en-US" dirty="0"/>
          </a:p>
        </p:txBody>
      </p:sp>
      <p:sp>
        <p:nvSpPr>
          <p:cNvPr id="4" name="Slide Number Placeholder 3"/>
          <p:cNvSpPr>
            <a:spLocks noGrp="1"/>
          </p:cNvSpPr>
          <p:nvPr>
            <p:ph type="sldNum" sz="quarter" idx="10"/>
          </p:nvPr>
        </p:nvSpPr>
        <p:spPr/>
        <p:txBody>
          <a:bodyPr/>
          <a:lstStyle/>
          <a:p>
            <a:fld id="{B51D6918-A1BD-4EBE-8925-94429DFAA92F}" type="slidenum">
              <a:rPr lang="en-US" smtClean="0"/>
              <a:t>16</a:t>
            </a:fld>
            <a:endParaRPr lang="en-US"/>
          </a:p>
        </p:txBody>
      </p:sp>
    </p:spTree>
    <p:extLst>
      <p:ext uri="{BB962C8B-B14F-4D97-AF65-F5344CB8AC3E}">
        <p14:creationId xmlns:p14="http://schemas.microsoft.com/office/powerpoint/2010/main" val="87670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BE954C-7562-42C9-869C-3E5CF3A585DA}"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68629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E954C-7562-42C9-869C-3E5CF3A585DA}"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391906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E954C-7562-42C9-869C-3E5CF3A585DA}"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39057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E954C-7562-42C9-869C-3E5CF3A585DA}"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162911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E954C-7562-42C9-869C-3E5CF3A585DA}" type="datetimeFigureOut">
              <a:rPr lang="en-US" smtClean="0"/>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250320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BE954C-7562-42C9-869C-3E5CF3A585DA}" type="datetimeFigureOut">
              <a:rPr lang="en-US" smtClean="0"/>
              <a:t>12/13/20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353284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BE954C-7562-42C9-869C-3E5CF3A585DA}" type="datetimeFigureOut">
              <a:rPr lang="en-US" smtClean="0"/>
              <a:t>12/13/20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411758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BE954C-7562-42C9-869C-3E5CF3A585DA}" type="datetimeFigureOut">
              <a:rPr lang="en-US" smtClean="0"/>
              <a:t>12/13/20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357616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E954C-7562-42C9-869C-3E5CF3A585DA}" type="datetimeFigureOut">
              <a:rPr lang="en-US" smtClean="0"/>
              <a:t>12/13/20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321730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E954C-7562-42C9-869C-3E5CF3A585DA}" type="datetimeFigureOut">
              <a:rPr lang="en-US" smtClean="0"/>
              <a:t>12/13/20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227280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E954C-7562-42C9-869C-3E5CF3A585DA}" type="datetimeFigureOut">
              <a:rPr lang="en-US" smtClean="0"/>
              <a:t>12/13/20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6131-5280-44C0-B20D-CC4D51012DFA}" type="slidenum">
              <a:rPr lang="en-US" smtClean="0"/>
              <a:t>‹#›</a:t>
            </a:fld>
            <a:endParaRPr lang="en-US"/>
          </a:p>
        </p:txBody>
      </p:sp>
    </p:spTree>
    <p:extLst>
      <p:ext uri="{BB962C8B-B14F-4D97-AF65-F5344CB8AC3E}">
        <p14:creationId xmlns:p14="http://schemas.microsoft.com/office/powerpoint/2010/main" val="265113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Regular" panose="02020603050405020304" pitchFamily="18" charset="0"/>
              </a:defRPr>
            </a:lvl1pPr>
          </a:lstStyle>
          <a:p>
            <a:fld id="{F4BE954C-7562-42C9-869C-3E5CF3A585DA}" type="datetimeFigureOut">
              <a:rPr lang="en-US" smtClean="0"/>
              <a:pPr/>
              <a:t>12/13/20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Regular"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Regular" panose="02020603050405020304" pitchFamily="18" charset="0"/>
              </a:defRPr>
            </a:lvl1pPr>
          </a:lstStyle>
          <a:p>
            <a:fld id="{F2116131-5280-44C0-B20D-CC4D51012DFA}" type="slidenum">
              <a:rPr lang="en-US" smtClean="0"/>
              <a:pPr/>
              <a:t>‹#›</a:t>
            </a:fld>
            <a:endParaRPr lang="en-US" dirty="0"/>
          </a:p>
        </p:txBody>
      </p:sp>
    </p:spTree>
    <p:extLst>
      <p:ext uri="{BB962C8B-B14F-4D97-AF65-F5344CB8AC3E}">
        <p14:creationId xmlns:p14="http://schemas.microsoft.com/office/powerpoint/2010/main" val="1022678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Times New Roman Regular"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Regular"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Regular"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Regular"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Regular"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Regular"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mdhEun0I-n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mdhEun0I-nM"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3430D-0357-C646-B741-2EED37837CC8}"/>
              </a:ext>
            </a:extLst>
          </p:cNvPr>
          <p:cNvSpPr>
            <a:spLocks noGrp="1"/>
          </p:cNvSpPr>
          <p:nvPr>
            <p:ph type="title"/>
          </p:nvPr>
        </p:nvSpPr>
        <p:spPr>
          <a:xfrm>
            <a:off x="831850" y="1398842"/>
            <a:ext cx="10515600" cy="2852737"/>
          </a:xfrm>
        </p:spPr>
        <p:txBody>
          <a:bodyPr/>
          <a:lstStyle/>
          <a:p>
            <a:pPr algn="ctr"/>
            <a:r>
              <a:rPr lang="en-US" dirty="0">
                <a:latin typeface="Times New Roman" panose="02020603050405020304" pitchFamily="18" charset="0"/>
                <a:cs typeface="Times New Roman" panose="02020603050405020304" pitchFamily="18" charset="0"/>
              </a:rPr>
              <a:t>Module 4: Attitudes and Beliefs About HIV, AIDS and Safer Sex  </a:t>
            </a:r>
          </a:p>
        </p:txBody>
      </p:sp>
      <p:sp>
        <p:nvSpPr>
          <p:cNvPr id="5" name="Text Placeholder 4">
            <a:extLst>
              <a:ext uri="{FF2B5EF4-FFF2-40B4-BE49-F238E27FC236}">
                <a16:creationId xmlns:a16="http://schemas.microsoft.com/office/drawing/2014/main" id="{578595EF-1163-5B40-BDA9-A0A14CB9DF25}"/>
              </a:ext>
            </a:extLst>
          </p:cNvPr>
          <p:cNvSpPr>
            <a:spLocks noGrp="1"/>
          </p:cNvSpPr>
          <p:nvPr>
            <p:ph type="body" idx="1"/>
          </p:nvPr>
        </p:nvSpPr>
        <p:spPr>
          <a:xfrm>
            <a:off x="672824" y="648748"/>
            <a:ext cx="10515600" cy="1500187"/>
          </a:xfrm>
        </p:spPr>
        <p:txBody>
          <a:bodyPr>
            <a:normAutofit/>
          </a:bodyPr>
          <a:lstStyle/>
          <a:p>
            <a:pPr algn="ctr"/>
            <a:r>
              <a:rPr lang="en-US" sz="4000" dirty="0">
                <a:solidFill>
                  <a:schemeClr val="tx1"/>
                </a:solidFill>
                <a:latin typeface="Times New Roman" panose="02020603050405020304" pitchFamily="18" charset="0"/>
                <a:cs typeface="Times New Roman" panose="02020603050405020304" pitchFamily="18" charset="0"/>
              </a:rPr>
              <a:t>Be Proud! Be Responsible!</a:t>
            </a:r>
          </a:p>
        </p:txBody>
      </p:sp>
    </p:spTree>
    <p:extLst>
      <p:ext uri="{BB962C8B-B14F-4D97-AF65-F5344CB8AC3E}">
        <p14:creationId xmlns:p14="http://schemas.microsoft.com/office/powerpoint/2010/main" val="1757402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Caller 2 – Monogamous Monique</a:t>
            </a:r>
          </a:p>
        </p:txBody>
      </p:sp>
      <p:pic>
        <p:nvPicPr>
          <p:cNvPr id="4" name="Question 2">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791200" y="3695700"/>
            <a:ext cx="609600" cy="609600"/>
          </a:xfrm>
        </p:spPr>
      </p:pic>
    </p:spTree>
    <p:extLst>
      <p:ext uri="{BB962C8B-B14F-4D97-AF65-F5344CB8AC3E}">
        <p14:creationId xmlns:p14="http://schemas.microsoft.com/office/powerpoint/2010/main" val="3089692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8E9F-ABD7-8945-B91D-C2D1AE6CAE9D}"/>
              </a:ext>
            </a:extLst>
          </p:cNvPr>
          <p:cNvSpPr>
            <a:spLocks noGrp="1"/>
          </p:cNvSpPr>
          <p:nvPr>
            <p:ph type="title"/>
          </p:nvPr>
        </p:nvSpPr>
        <p:spPr/>
        <p:txBody>
          <a:bodyPr/>
          <a:lstStyle/>
          <a:p>
            <a:pPr algn="ctr"/>
            <a:r>
              <a:rPr lang="en-US" dirty="0"/>
              <a:t>Caller 2 (Monogamous Monique) Suggested Response</a:t>
            </a:r>
          </a:p>
        </p:txBody>
      </p:sp>
      <p:pic>
        <p:nvPicPr>
          <p:cNvPr id="4" name="Suggested Answer 2">
            <a:hlinkClick r:id="" action="ppaction://media"/>
            <a:extLst>
              <a:ext uri="{FF2B5EF4-FFF2-40B4-BE49-F238E27FC236}">
                <a16:creationId xmlns:a16="http://schemas.microsoft.com/office/drawing/2014/main" id="{38883034-24FD-FF4B-800A-CAE50661EA6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689600" y="3594100"/>
            <a:ext cx="812800" cy="812800"/>
          </a:xfrm>
        </p:spPr>
      </p:pic>
    </p:spTree>
    <p:extLst>
      <p:ext uri="{BB962C8B-B14F-4D97-AF65-F5344CB8AC3E}">
        <p14:creationId xmlns:p14="http://schemas.microsoft.com/office/powerpoint/2010/main" val="11803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Caller 3 – Anxious Alex</a:t>
            </a:r>
          </a:p>
        </p:txBody>
      </p:sp>
      <p:pic>
        <p:nvPicPr>
          <p:cNvPr id="4" name="Question 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791200" y="3695700"/>
            <a:ext cx="609600" cy="609600"/>
          </a:xfrm>
        </p:spPr>
      </p:pic>
    </p:spTree>
    <p:extLst>
      <p:ext uri="{BB962C8B-B14F-4D97-AF65-F5344CB8AC3E}">
        <p14:creationId xmlns:p14="http://schemas.microsoft.com/office/powerpoint/2010/main" val="4179400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6BC6-763D-1C4C-A0E1-27775166E7D2}"/>
              </a:ext>
            </a:extLst>
          </p:cNvPr>
          <p:cNvSpPr>
            <a:spLocks noGrp="1"/>
          </p:cNvSpPr>
          <p:nvPr>
            <p:ph type="title"/>
          </p:nvPr>
        </p:nvSpPr>
        <p:spPr/>
        <p:txBody>
          <a:bodyPr/>
          <a:lstStyle/>
          <a:p>
            <a:pPr algn="ctr"/>
            <a:r>
              <a:rPr lang="en-US" dirty="0"/>
              <a:t>Caller 3 (Anxious Alex) Suggested Response </a:t>
            </a:r>
          </a:p>
        </p:txBody>
      </p:sp>
      <p:pic>
        <p:nvPicPr>
          <p:cNvPr id="5" name="Suggested Answer 3">
            <a:hlinkClick r:id="" action="ppaction://media"/>
            <a:extLst>
              <a:ext uri="{FF2B5EF4-FFF2-40B4-BE49-F238E27FC236}">
                <a16:creationId xmlns:a16="http://schemas.microsoft.com/office/drawing/2014/main" id="{B61BC562-FE28-B340-90D9-4B00CE44A96C}"/>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689600" y="3594100"/>
            <a:ext cx="812800" cy="812800"/>
          </a:xfrm>
        </p:spPr>
      </p:pic>
    </p:spTree>
    <p:extLst>
      <p:ext uri="{BB962C8B-B14F-4D97-AF65-F5344CB8AC3E}">
        <p14:creationId xmlns:p14="http://schemas.microsoft.com/office/powerpoint/2010/main" val="405677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Caller 4 – Careful Carlos</a:t>
            </a:r>
          </a:p>
        </p:txBody>
      </p:sp>
      <p:pic>
        <p:nvPicPr>
          <p:cNvPr id="4" name="Question 4">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791200" y="3695700"/>
            <a:ext cx="609600" cy="609600"/>
          </a:xfrm>
        </p:spPr>
      </p:pic>
    </p:spTree>
    <p:extLst>
      <p:ext uri="{BB962C8B-B14F-4D97-AF65-F5344CB8AC3E}">
        <p14:creationId xmlns:p14="http://schemas.microsoft.com/office/powerpoint/2010/main" val="25480599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3592-C835-0C44-AEBF-0DAA0E036B90}"/>
              </a:ext>
            </a:extLst>
          </p:cNvPr>
          <p:cNvSpPr>
            <a:spLocks noGrp="1"/>
          </p:cNvSpPr>
          <p:nvPr>
            <p:ph type="title"/>
          </p:nvPr>
        </p:nvSpPr>
        <p:spPr/>
        <p:txBody>
          <a:bodyPr/>
          <a:lstStyle/>
          <a:p>
            <a:pPr algn="ctr"/>
            <a:r>
              <a:rPr lang="en-US" dirty="0"/>
              <a:t>Caller 4 (Careful Carlos)  Suggested Response</a:t>
            </a:r>
          </a:p>
        </p:txBody>
      </p:sp>
      <p:pic>
        <p:nvPicPr>
          <p:cNvPr id="4" name="Suggested Answer 4">
            <a:hlinkClick r:id="" action="ppaction://media"/>
            <a:extLst>
              <a:ext uri="{FF2B5EF4-FFF2-40B4-BE49-F238E27FC236}">
                <a16:creationId xmlns:a16="http://schemas.microsoft.com/office/drawing/2014/main" id="{5C319145-DF9B-4447-97E3-2A22B2062AED}"/>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689600" y="3594100"/>
            <a:ext cx="812800" cy="812800"/>
          </a:xfrm>
        </p:spPr>
      </p:pic>
    </p:spTree>
    <p:extLst>
      <p:ext uri="{BB962C8B-B14F-4D97-AF65-F5344CB8AC3E}">
        <p14:creationId xmlns:p14="http://schemas.microsoft.com/office/powerpoint/2010/main" val="25446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Caller 5 – Distraught Dana</a:t>
            </a:r>
          </a:p>
        </p:txBody>
      </p:sp>
      <p:pic>
        <p:nvPicPr>
          <p:cNvPr id="4" name="Question 5">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791200" y="3695700"/>
            <a:ext cx="609600" cy="609600"/>
          </a:xfrm>
        </p:spPr>
      </p:pic>
    </p:spTree>
    <p:extLst>
      <p:ext uri="{BB962C8B-B14F-4D97-AF65-F5344CB8AC3E}">
        <p14:creationId xmlns:p14="http://schemas.microsoft.com/office/powerpoint/2010/main" val="3385129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A408-C064-6A4C-8F7E-08E16E03E239}"/>
              </a:ext>
            </a:extLst>
          </p:cNvPr>
          <p:cNvSpPr>
            <a:spLocks noGrp="1"/>
          </p:cNvSpPr>
          <p:nvPr>
            <p:ph type="title"/>
          </p:nvPr>
        </p:nvSpPr>
        <p:spPr/>
        <p:txBody>
          <a:bodyPr/>
          <a:lstStyle/>
          <a:p>
            <a:pPr algn="ctr"/>
            <a:r>
              <a:rPr lang="en-US" dirty="0"/>
              <a:t>Caller 5 (Distraught Dana) Suggested Response</a:t>
            </a:r>
          </a:p>
        </p:txBody>
      </p:sp>
      <p:pic>
        <p:nvPicPr>
          <p:cNvPr id="4" name="Suggested Answer 5">
            <a:hlinkClick r:id="" action="ppaction://media"/>
            <a:extLst>
              <a:ext uri="{FF2B5EF4-FFF2-40B4-BE49-F238E27FC236}">
                <a16:creationId xmlns:a16="http://schemas.microsoft.com/office/drawing/2014/main" id="{A73C43C5-33A3-C04D-89F0-E9C911B6D16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689600" y="3594100"/>
            <a:ext cx="812800" cy="812800"/>
          </a:xfrm>
        </p:spPr>
      </p:pic>
    </p:spTree>
    <p:extLst>
      <p:ext uri="{BB962C8B-B14F-4D97-AF65-F5344CB8AC3E}">
        <p14:creationId xmlns:p14="http://schemas.microsoft.com/office/powerpoint/2010/main" val="125539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Caller 6 – Regretful Rihanna</a:t>
            </a:r>
          </a:p>
        </p:txBody>
      </p:sp>
      <p:pic>
        <p:nvPicPr>
          <p:cNvPr id="4" name="Question 6">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791200" y="3695700"/>
            <a:ext cx="609600" cy="609600"/>
          </a:xfrm>
        </p:spPr>
      </p:pic>
    </p:spTree>
    <p:extLst>
      <p:ext uri="{BB962C8B-B14F-4D97-AF65-F5344CB8AC3E}">
        <p14:creationId xmlns:p14="http://schemas.microsoft.com/office/powerpoint/2010/main" val="742290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7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50DC-9D89-5B4D-8166-D4B816F45F83}"/>
              </a:ext>
            </a:extLst>
          </p:cNvPr>
          <p:cNvSpPr>
            <a:spLocks noGrp="1"/>
          </p:cNvSpPr>
          <p:nvPr>
            <p:ph type="title"/>
          </p:nvPr>
        </p:nvSpPr>
        <p:spPr/>
        <p:txBody>
          <a:bodyPr/>
          <a:lstStyle/>
          <a:p>
            <a:pPr algn="ctr"/>
            <a:r>
              <a:rPr lang="en-US" dirty="0"/>
              <a:t>Caller 6 (Regretful Rihanna) Suggested Response</a:t>
            </a:r>
          </a:p>
        </p:txBody>
      </p:sp>
      <p:pic>
        <p:nvPicPr>
          <p:cNvPr id="4" name="Suggested Answer 6">
            <a:hlinkClick r:id="" action="ppaction://media"/>
            <a:extLst>
              <a:ext uri="{FF2B5EF4-FFF2-40B4-BE49-F238E27FC236}">
                <a16:creationId xmlns:a16="http://schemas.microsoft.com/office/drawing/2014/main" id="{991DB007-4FD0-4440-8207-4B0FADFBDA9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689600" y="3594100"/>
            <a:ext cx="812800" cy="812800"/>
          </a:xfrm>
        </p:spPr>
      </p:pic>
    </p:spTree>
    <p:extLst>
      <p:ext uri="{BB962C8B-B14F-4D97-AF65-F5344CB8AC3E}">
        <p14:creationId xmlns:p14="http://schemas.microsoft.com/office/powerpoint/2010/main" val="37523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95356A-74F1-2749-ABD0-39F9974E58CF}"/>
              </a:ext>
            </a:extLst>
          </p:cNvPr>
          <p:cNvSpPr/>
          <p:nvPr/>
        </p:nvSpPr>
        <p:spPr>
          <a:xfrm>
            <a:off x="1389888" y="2144375"/>
            <a:ext cx="9345168" cy="1354217"/>
          </a:xfrm>
          <a:prstGeom prst="rect">
            <a:avLst/>
          </a:prstGeom>
        </p:spPr>
        <p:txBody>
          <a:bodyPr wrap="square">
            <a:spAutoFit/>
          </a:bodyPr>
          <a:lstStyle/>
          <a:p>
            <a:pPr algn="ctr"/>
            <a:br>
              <a:rPr lang="en-US" dirty="0">
                <a:latin typeface="Times New Roman Regular" panose="02020603050405020304" pitchFamily="18" charset="0"/>
              </a:rPr>
            </a:br>
            <a:r>
              <a:rPr lang="en-US" sz="3200" dirty="0">
                <a:latin typeface="Times New Roman" panose="02020603050405020304" pitchFamily="18" charset="0"/>
                <a:cs typeface="Times New Roman" panose="02020603050405020304" pitchFamily="18" charset="0"/>
              </a:rPr>
              <a:t>ACTIVITY A: Living with the Stigma of HIV (Video)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hlinkClick r:id="rId3"/>
              </a:rPr>
              <a:t>https://youtu.be/mdhEun0I-nM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26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0485" y="2667454"/>
            <a:ext cx="10515600" cy="1325563"/>
          </a:xfrm>
        </p:spPr>
        <p:txBody>
          <a:bodyPr/>
          <a:lstStyle/>
          <a:p>
            <a:pPr algn="ctr"/>
            <a:r>
              <a:rPr lang="en-US" dirty="0"/>
              <a:t>Wrap Up</a:t>
            </a:r>
          </a:p>
        </p:txBody>
      </p:sp>
    </p:spTree>
    <p:extLst>
      <p:ext uri="{BB962C8B-B14F-4D97-AF65-F5344CB8AC3E}">
        <p14:creationId xmlns:p14="http://schemas.microsoft.com/office/powerpoint/2010/main" val="3640033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B29-B5D2-D54C-8B65-66FB34EED952}"/>
              </a:ext>
            </a:extLst>
          </p:cNvPr>
          <p:cNvSpPr>
            <a:spLocks noGrp="1"/>
          </p:cNvSpPr>
          <p:nvPr>
            <p:ph type="title"/>
          </p:nvPr>
        </p:nvSpPr>
        <p:spPr/>
        <p:txBody>
          <a:bodyPr/>
          <a:lstStyle/>
          <a:p>
            <a:r>
              <a:rPr lang="en-US" b="1" dirty="0"/>
              <a:t>Scenario #1 (No-Chance Charlie)</a:t>
            </a:r>
            <a:br>
              <a:rPr lang="en-US" dirty="0"/>
            </a:br>
            <a:endParaRPr lang="en-US" dirty="0"/>
          </a:p>
        </p:txBody>
      </p:sp>
      <p:sp>
        <p:nvSpPr>
          <p:cNvPr id="3" name="Content Placeholder 2">
            <a:extLst>
              <a:ext uri="{FF2B5EF4-FFF2-40B4-BE49-F238E27FC236}">
                <a16:creationId xmlns:a16="http://schemas.microsoft.com/office/drawing/2014/main" id="{BB74C83A-8AF9-3E45-9772-24FCD70F89A4}"/>
              </a:ext>
            </a:extLst>
          </p:cNvPr>
          <p:cNvSpPr>
            <a:spLocks noGrp="1"/>
          </p:cNvSpPr>
          <p:nvPr>
            <p:ph idx="1"/>
          </p:nvPr>
        </p:nvSpPr>
        <p:spPr/>
        <p:txBody>
          <a:bodyPr/>
          <a:lstStyle/>
          <a:p>
            <a:pPr marL="0" indent="0">
              <a:buNone/>
            </a:pPr>
            <a:r>
              <a:rPr lang="en-US" dirty="0"/>
              <a:t>I’ve heard that young people are at risk for HIV and the number of HIV cases among young people is growing. What’s the surest way I can protect myself?</a:t>
            </a:r>
          </a:p>
          <a:p>
            <a:endParaRPr lang="en-US" dirty="0"/>
          </a:p>
        </p:txBody>
      </p:sp>
    </p:spTree>
    <p:extLst>
      <p:ext uri="{BB962C8B-B14F-4D97-AF65-F5344CB8AC3E}">
        <p14:creationId xmlns:p14="http://schemas.microsoft.com/office/powerpoint/2010/main" val="3962594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DA9F-1F23-4348-A842-4F9A6567314D}"/>
              </a:ext>
            </a:extLst>
          </p:cNvPr>
          <p:cNvSpPr>
            <a:spLocks noGrp="1"/>
          </p:cNvSpPr>
          <p:nvPr>
            <p:ph type="title"/>
          </p:nvPr>
        </p:nvSpPr>
        <p:spPr/>
        <p:txBody>
          <a:bodyPr/>
          <a:lstStyle/>
          <a:p>
            <a:r>
              <a:rPr lang="en-US" b="1" dirty="0"/>
              <a:t>Scenario #2 (Monogamous Monique)</a:t>
            </a:r>
            <a:br>
              <a:rPr lang="en-US" dirty="0"/>
            </a:br>
            <a:endParaRPr lang="en-US" dirty="0"/>
          </a:p>
        </p:txBody>
      </p:sp>
      <p:sp>
        <p:nvSpPr>
          <p:cNvPr id="3" name="Content Placeholder 2">
            <a:extLst>
              <a:ext uri="{FF2B5EF4-FFF2-40B4-BE49-F238E27FC236}">
                <a16:creationId xmlns:a16="http://schemas.microsoft.com/office/drawing/2014/main" id="{6276C647-CB33-A940-82B7-FBE13A180633}"/>
              </a:ext>
            </a:extLst>
          </p:cNvPr>
          <p:cNvSpPr>
            <a:spLocks noGrp="1"/>
          </p:cNvSpPr>
          <p:nvPr>
            <p:ph idx="1"/>
          </p:nvPr>
        </p:nvSpPr>
        <p:spPr/>
        <p:txBody>
          <a:bodyPr/>
          <a:lstStyle/>
          <a:p>
            <a:pPr marL="0" indent="0">
              <a:buNone/>
            </a:pPr>
            <a:r>
              <a:rPr lang="en-US" dirty="0"/>
              <a:t>Because of all the publicity about HIV, I’ve become very afraid of getting infected. My partner and I have only had sex with each other and we don’t use drugs. Do we have to worry about HIV?</a:t>
            </a:r>
          </a:p>
          <a:p>
            <a:pPr marL="0" indent="0">
              <a:buNone/>
            </a:pPr>
            <a:endParaRPr lang="en-US" dirty="0"/>
          </a:p>
        </p:txBody>
      </p:sp>
    </p:spTree>
    <p:extLst>
      <p:ext uri="{BB962C8B-B14F-4D97-AF65-F5344CB8AC3E}">
        <p14:creationId xmlns:p14="http://schemas.microsoft.com/office/powerpoint/2010/main" val="289987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FD1C-2736-FF42-8E8E-8E35693C13A4}"/>
              </a:ext>
            </a:extLst>
          </p:cNvPr>
          <p:cNvSpPr>
            <a:spLocks noGrp="1"/>
          </p:cNvSpPr>
          <p:nvPr>
            <p:ph type="title"/>
          </p:nvPr>
        </p:nvSpPr>
        <p:spPr/>
        <p:txBody>
          <a:bodyPr/>
          <a:lstStyle/>
          <a:p>
            <a:r>
              <a:rPr lang="en-US" b="1" dirty="0"/>
              <a:t>Scenario #3 (Anxious Alex)</a:t>
            </a:r>
            <a:br>
              <a:rPr lang="en-US" dirty="0"/>
            </a:br>
            <a:endParaRPr lang="en-US" dirty="0"/>
          </a:p>
        </p:txBody>
      </p:sp>
      <p:sp>
        <p:nvSpPr>
          <p:cNvPr id="3" name="Content Placeholder 2">
            <a:extLst>
              <a:ext uri="{FF2B5EF4-FFF2-40B4-BE49-F238E27FC236}">
                <a16:creationId xmlns:a16="http://schemas.microsoft.com/office/drawing/2014/main" id="{47E4F4A6-B88C-B241-A054-7FAD0A5D25D4}"/>
              </a:ext>
            </a:extLst>
          </p:cNvPr>
          <p:cNvSpPr>
            <a:spLocks noGrp="1"/>
          </p:cNvSpPr>
          <p:nvPr>
            <p:ph idx="1"/>
          </p:nvPr>
        </p:nvSpPr>
        <p:spPr/>
        <p:txBody>
          <a:bodyPr/>
          <a:lstStyle/>
          <a:p>
            <a:r>
              <a:rPr lang="en-US" dirty="0"/>
              <a:t>Five months ago, I had sex with someone for the first time. We didn’t use condoms. I didn’t really enjoy it, and he never even called me again. </a:t>
            </a:r>
          </a:p>
          <a:p>
            <a:r>
              <a:rPr lang="en-US" dirty="0"/>
              <a:t>Now I have a new boyfriend and he wants me to have sex, too. Is it possible that I might have been exposed to HIV when I did it before?</a:t>
            </a:r>
          </a:p>
          <a:p>
            <a:r>
              <a:rPr lang="en-US" dirty="0"/>
              <a:t> Now, I’m anxious that I might be infected with HIV. What do I tell my boyfriend? What should I do?</a:t>
            </a:r>
          </a:p>
          <a:p>
            <a:endParaRPr lang="en-US" dirty="0"/>
          </a:p>
        </p:txBody>
      </p:sp>
    </p:spTree>
    <p:extLst>
      <p:ext uri="{BB962C8B-B14F-4D97-AF65-F5344CB8AC3E}">
        <p14:creationId xmlns:p14="http://schemas.microsoft.com/office/powerpoint/2010/main" val="204438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63F5-CABC-5944-9EE1-20A0B6D55A0E}"/>
              </a:ext>
            </a:extLst>
          </p:cNvPr>
          <p:cNvSpPr>
            <a:spLocks noGrp="1"/>
          </p:cNvSpPr>
          <p:nvPr>
            <p:ph type="title"/>
          </p:nvPr>
        </p:nvSpPr>
        <p:spPr/>
        <p:txBody>
          <a:bodyPr/>
          <a:lstStyle/>
          <a:p>
            <a:r>
              <a:rPr lang="en-US" b="1" dirty="0"/>
              <a:t>Scenario #4 (Careful Carlos)</a:t>
            </a:r>
            <a:br>
              <a:rPr lang="en-US" dirty="0"/>
            </a:br>
            <a:endParaRPr lang="en-US" dirty="0"/>
          </a:p>
        </p:txBody>
      </p:sp>
      <p:sp>
        <p:nvSpPr>
          <p:cNvPr id="3" name="Content Placeholder 2">
            <a:extLst>
              <a:ext uri="{FF2B5EF4-FFF2-40B4-BE49-F238E27FC236}">
                <a16:creationId xmlns:a16="http://schemas.microsoft.com/office/drawing/2014/main" id="{632F814B-1A26-434B-8B71-785BEB19D185}"/>
              </a:ext>
            </a:extLst>
          </p:cNvPr>
          <p:cNvSpPr>
            <a:spLocks noGrp="1"/>
          </p:cNvSpPr>
          <p:nvPr>
            <p:ph idx="1"/>
          </p:nvPr>
        </p:nvSpPr>
        <p:spPr/>
        <p:txBody>
          <a:bodyPr/>
          <a:lstStyle/>
          <a:p>
            <a:r>
              <a:rPr lang="en-US" dirty="0"/>
              <a:t>I am 16 years old, and my girlfriend and I have never had vaginal sex. We do other things, though, including oral sex. Before, we just wanted to make sure that she didn’t get pregnant. </a:t>
            </a:r>
          </a:p>
          <a:p>
            <a:r>
              <a:rPr lang="en-US" dirty="0"/>
              <a:t>We had never really thought about infections like HIV. But, now I hear that teens my age are getting sexually transmitted diseases. Is oral sex safe? How do we protect ourselves from STDs?</a:t>
            </a:r>
          </a:p>
          <a:p>
            <a:endParaRPr lang="en-US" dirty="0"/>
          </a:p>
        </p:txBody>
      </p:sp>
    </p:spTree>
    <p:extLst>
      <p:ext uri="{BB962C8B-B14F-4D97-AF65-F5344CB8AC3E}">
        <p14:creationId xmlns:p14="http://schemas.microsoft.com/office/powerpoint/2010/main" val="2029130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D8EB-74A1-6E46-9823-D80A873275D5}"/>
              </a:ext>
            </a:extLst>
          </p:cNvPr>
          <p:cNvSpPr>
            <a:spLocks noGrp="1"/>
          </p:cNvSpPr>
          <p:nvPr>
            <p:ph type="title"/>
          </p:nvPr>
        </p:nvSpPr>
        <p:spPr/>
        <p:txBody>
          <a:bodyPr/>
          <a:lstStyle/>
          <a:p>
            <a:r>
              <a:rPr lang="en-US" b="1" dirty="0"/>
              <a:t>Scenario #5 (Distraught Dana)</a:t>
            </a:r>
            <a:br>
              <a:rPr lang="en-US" dirty="0"/>
            </a:br>
            <a:endParaRPr lang="en-US" dirty="0"/>
          </a:p>
        </p:txBody>
      </p:sp>
      <p:sp>
        <p:nvSpPr>
          <p:cNvPr id="3" name="Content Placeholder 2">
            <a:extLst>
              <a:ext uri="{FF2B5EF4-FFF2-40B4-BE49-F238E27FC236}">
                <a16:creationId xmlns:a16="http://schemas.microsoft.com/office/drawing/2014/main" id="{077EF50B-E27D-914D-9574-BA71EC94667E}"/>
              </a:ext>
            </a:extLst>
          </p:cNvPr>
          <p:cNvSpPr>
            <a:spLocks noGrp="1"/>
          </p:cNvSpPr>
          <p:nvPr>
            <p:ph idx="1"/>
          </p:nvPr>
        </p:nvSpPr>
        <p:spPr/>
        <p:txBody>
          <a:bodyPr/>
          <a:lstStyle/>
          <a:p>
            <a:r>
              <a:rPr lang="en-US" dirty="0"/>
              <a:t>I recently found out that a friend of mine is HIV positive and that she’s had the virus for years. She’s smart, fun to be around and has only had sex with two guys her whole life. </a:t>
            </a:r>
          </a:p>
          <a:p>
            <a:r>
              <a:rPr lang="en-US" dirty="0"/>
              <a:t>Now I’m afraid to be with anyone because if someone like her can get HIV, how can I know who’s safe and who isn’t? If she has HIV, then anyone could get it! I’m scared to date! What should I do? </a:t>
            </a:r>
          </a:p>
          <a:p>
            <a:pPr marL="0" indent="0">
              <a:buNone/>
            </a:pPr>
            <a:endParaRPr lang="en-US" dirty="0"/>
          </a:p>
        </p:txBody>
      </p:sp>
    </p:spTree>
    <p:extLst>
      <p:ext uri="{BB962C8B-B14F-4D97-AF65-F5344CB8AC3E}">
        <p14:creationId xmlns:p14="http://schemas.microsoft.com/office/powerpoint/2010/main" val="3845148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C884-F909-BC42-B957-00D5F5CF9218}"/>
              </a:ext>
            </a:extLst>
          </p:cNvPr>
          <p:cNvSpPr>
            <a:spLocks noGrp="1"/>
          </p:cNvSpPr>
          <p:nvPr>
            <p:ph type="title"/>
          </p:nvPr>
        </p:nvSpPr>
        <p:spPr/>
        <p:txBody>
          <a:bodyPr>
            <a:normAutofit fontScale="90000"/>
          </a:bodyPr>
          <a:lstStyle/>
          <a:p>
            <a:br>
              <a:rPr lang="en-US" b="1" dirty="0"/>
            </a:br>
            <a:r>
              <a:rPr lang="en-US" b="1" dirty="0"/>
              <a:t>Scenario #6 (Regretful Rihanna)</a:t>
            </a:r>
            <a:br>
              <a:rPr lang="en-US" dirty="0"/>
            </a:br>
            <a:endParaRPr lang="en-US" dirty="0"/>
          </a:p>
        </p:txBody>
      </p:sp>
      <p:sp>
        <p:nvSpPr>
          <p:cNvPr id="3" name="Content Placeholder 2">
            <a:extLst>
              <a:ext uri="{FF2B5EF4-FFF2-40B4-BE49-F238E27FC236}">
                <a16:creationId xmlns:a16="http://schemas.microsoft.com/office/drawing/2014/main" id="{E084106D-CF59-914B-8386-5F52E5A4E732}"/>
              </a:ext>
            </a:extLst>
          </p:cNvPr>
          <p:cNvSpPr>
            <a:spLocks noGrp="1"/>
          </p:cNvSpPr>
          <p:nvPr>
            <p:ph idx="1"/>
          </p:nvPr>
        </p:nvSpPr>
        <p:spPr/>
        <p:txBody>
          <a:bodyPr/>
          <a:lstStyle/>
          <a:p>
            <a:r>
              <a:rPr lang="en-US" dirty="0"/>
              <a:t>I’m a senior this year and plan to go to college, but I did something the other night that was really stupid. I had a couple of beers and then somebody handed me a joint. Everyone else was smoking, too. It was powerful stuff! I had never used drugs before. </a:t>
            </a:r>
          </a:p>
          <a:p>
            <a:r>
              <a:rPr lang="en-US" dirty="0"/>
              <a:t>The next thing I knew I was in the bedroom with this basketball player I kind of had a thing for. We ended up having sex, and I don’t even know if we used protection, because I was so high that I forgot to ask. I heard he does this type of thing a lot. Now he barely even speaks to me. I’m afraid that I could have gotten pregnant or infected with an STI like HIV. What should I do?</a:t>
            </a:r>
          </a:p>
          <a:p>
            <a:endParaRPr lang="en-US" dirty="0"/>
          </a:p>
        </p:txBody>
      </p:sp>
    </p:spTree>
    <p:extLst>
      <p:ext uri="{BB962C8B-B14F-4D97-AF65-F5344CB8AC3E}">
        <p14:creationId xmlns:p14="http://schemas.microsoft.com/office/powerpoint/2010/main" val="125120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dhEun0I-nM"/>
          <p:cNvPicPr>
            <a:picLocks noRot="1" noChangeAspect="1"/>
          </p:cNvPicPr>
          <p:nvPr>
            <a:videoFile r:link="rId1"/>
          </p:nvPr>
        </p:nvPicPr>
        <p:blipFill>
          <a:blip r:embed="rId4"/>
          <a:stretch>
            <a:fillRect/>
          </a:stretch>
        </p:blipFill>
        <p:spPr>
          <a:xfrm>
            <a:off x="671513" y="377726"/>
            <a:ext cx="10787062" cy="6067722"/>
          </a:xfrm>
          <a:prstGeom prst="rect">
            <a:avLst/>
          </a:prstGeom>
        </p:spPr>
      </p:pic>
    </p:spTree>
    <p:extLst>
      <p:ext uri="{BB962C8B-B14F-4D97-AF65-F5344CB8AC3E}">
        <p14:creationId xmlns:p14="http://schemas.microsoft.com/office/powerpoint/2010/main" val="415344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Let’s Discuss</a:t>
            </a:r>
          </a:p>
        </p:txBody>
      </p:sp>
      <p:sp>
        <p:nvSpPr>
          <p:cNvPr id="3" name="Content Placeholder 2"/>
          <p:cNvSpPr>
            <a:spLocks noGrp="1"/>
          </p:cNvSpPr>
          <p:nvPr>
            <p:ph idx="1"/>
          </p:nvPr>
        </p:nvSpPr>
        <p:spPr>
          <a:xfrm>
            <a:off x="838200" y="1933697"/>
            <a:ext cx="10896233" cy="4351338"/>
          </a:xfrm>
        </p:spPr>
        <p:txBody>
          <a:bodyPr>
            <a:normAutofit fontScale="92500"/>
          </a:bodyPr>
          <a:lstStyle/>
          <a:p>
            <a:r>
              <a:rPr lang="en-US" sz="3000" dirty="0"/>
              <a:t>What is stigma? What do you think it feels like to be stigmatized?</a:t>
            </a:r>
          </a:p>
          <a:p>
            <a:endParaRPr lang="en-US" sz="1600" dirty="0"/>
          </a:p>
          <a:p>
            <a:r>
              <a:rPr lang="en-US" sz="3000" dirty="0"/>
              <a:t>What stood out to you about the stories that were shared?</a:t>
            </a:r>
          </a:p>
          <a:p>
            <a:endParaRPr lang="en-US" sz="1600" dirty="0"/>
          </a:p>
          <a:p>
            <a:r>
              <a:rPr lang="en-US" sz="3000" dirty="0"/>
              <a:t>How did this challenge or change your perception of people living with HIV?</a:t>
            </a:r>
          </a:p>
          <a:p>
            <a:endParaRPr lang="en-US" sz="1600" dirty="0"/>
          </a:p>
          <a:p>
            <a:r>
              <a:rPr lang="en-US" sz="3000" dirty="0"/>
              <a:t>What did you learn about HIV testing? Why is it important to get tested?</a:t>
            </a:r>
          </a:p>
          <a:p>
            <a:endParaRPr lang="en-US" sz="1600" dirty="0"/>
          </a:p>
          <a:p>
            <a:r>
              <a:rPr lang="en-US" sz="3000" dirty="0"/>
              <a:t>What could you do to help reduce the stigma of living with HIV?</a:t>
            </a:r>
          </a:p>
        </p:txBody>
      </p:sp>
    </p:spTree>
    <p:extLst>
      <p:ext uri="{BB962C8B-B14F-4D97-AF65-F5344CB8AC3E}">
        <p14:creationId xmlns:p14="http://schemas.microsoft.com/office/powerpoint/2010/main" val="69003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3">
                                            <p:txEl>
                                              <p:pRg st="2" end="2"/>
                                            </p:txEl>
                                          </p:spTgt>
                                        </p:tgtEl>
                                      </p:cBhvr>
                                    </p:animEffect>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3">
                                            <p:txEl>
                                              <p:pRg st="6" end="6"/>
                                            </p:txEl>
                                          </p:spTgt>
                                        </p:tgtEl>
                                      </p:cBhvr>
                                    </p:animEffect>
                                    <p:set>
                                      <p:cBhvr>
                                        <p:cTn id="34"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Takeaways	</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US" sz="3000" dirty="0"/>
              <a:t>It is important to get tested for HIV if there is any chance that you could have been exposed to the virus. Knowing your status is the first step to protecting yourself and your partner(s).</a:t>
            </a:r>
          </a:p>
          <a:p>
            <a:pPr>
              <a:buFont typeface="Wingdings" panose="05000000000000000000" pitchFamily="2" charset="2"/>
              <a:buChar char="ü"/>
            </a:pPr>
            <a:endParaRPr lang="en-US" sz="1300" dirty="0"/>
          </a:p>
          <a:p>
            <a:pPr>
              <a:buFont typeface="Wingdings" panose="05000000000000000000" pitchFamily="2" charset="2"/>
              <a:buChar char="ü"/>
            </a:pPr>
            <a:r>
              <a:rPr lang="en-US" sz="3000" dirty="0"/>
              <a:t>HIV can be a manageable illness if it is detected early and treated with appropriate medication. </a:t>
            </a:r>
          </a:p>
          <a:p>
            <a:pPr>
              <a:buFont typeface="Wingdings" panose="05000000000000000000" pitchFamily="2" charset="2"/>
              <a:buChar char="ü"/>
            </a:pPr>
            <a:endParaRPr lang="en-US" sz="1500" dirty="0"/>
          </a:p>
          <a:p>
            <a:pPr>
              <a:buFont typeface="Wingdings" panose="05000000000000000000" pitchFamily="2" charset="2"/>
              <a:buChar char="ü"/>
            </a:pPr>
            <a:r>
              <a:rPr lang="en-US" sz="3000" dirty="0"/>
              <a:t>Negative perceptions about people living with HIV are extremely hurtful and often unfounded. </a:t>
            </a:r>
          </a:p>
          <a:p>
            <a:pPr>
              <a:buFont typeface="Wingdings" panose="05000000000000000000" pitchFamily="2" charset="2"/>
              <a:buChar char="ü"/>
            </a:pPr>
            <a:endParaRPr lang="en-US" sz="1500" dirty="0"/>
          </a:p>
          <a:p>
            <a:pPr>
              <a:buFont typeface="Wingdings" panose="05000000000000000000" pitchFamily="2" charset="2"/>
              <a:buChar char="ü"/>
            </a:pPr>
            <a:r>
              <a:rPr lang="en-US" sz="3000" dirty="0"/>
              <a:t>You can protect yourself against STDs, like HIV, by choosing abstinence or by practicing saver sex, like using condoms correctly and consistently every time. </a:t>
            </a:r>
          </a:p>
          <a:p>
            <a:endParaRPr lang="en-US" dirty="0"/>
          </a:p>
          <a:p>
            <a:endParaRPr lang="en-US" dirty="0"/>
          </a:p>
        </p:txBody>
      </p:sp>
    </p:spTree>
    <p:extLst>
      <p:ext uri="{BB962C8B-B14F-4D97-AF65-F5344CB8AC3E}">
        <p14:creationId xmlns:p14="http://schemas.microsoft.com/office/powerpoint/2010/main" val="379505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0437D-BAA2-8341-84C8-CC776358236E}"/>
              </a:ext>
            </a:extLst>
          </p:cNvPr>
          <p:cNvSpPr>
            <a:spLocks noGrp="1"/>
          </p:cNvSpPr>
          <p:nvPr>
            <p:ph idx="4294967295"/>
          </p:nvPr>
        </p:nvSpPr>
        <p:spPr>
          <a:xfrm>
            <a:off x="603504" y="1185545"/>
            <a:ext cx="10515600" cy="4351338"/>
          </a:xfrm>
        </p:spPr>
        <p:txBody>
          <a:bodyPr/>
          <a:lstStyle/>
          <a:p>
            <a:pPr marL="0" indent="0" algn="ctr">
              <a:buNone/>
            </a:pPr>
            <a:endParaRPr lang="en-US" sz="3200" dirty="0">
              <a:latin typeface="Times New Roman" panose="02020603050405020304" pitchFamily="18" charset="0"/>
              <a:cs typeface="Times New Roman" panose="02020603050405020304" pitchFamily="18" charset="0"/>
            </a:endParaRPr>
          </a:p>
          <a:p>
            <a:pPr marL="0" indent="0" algn="ctr">
              <a:buNone/>
            </a:pPr>
            <a:endParaRPr lang="en-US" sz="3200" dirty="0">
              <a:latin typeface="Times New Roman" panose="02020603050405020304" pitchFamily="18" charset="0"/>
              <a:cs typeface="Times New Roman" panose="02020603050405020304" pitchFamily="18" charset="0"/>
            </a:endParaRPr>
          </a:p>
          <a:p>
            <a:pPr marL="0" indent="0" algn="ctr">
              <a:buNone/>
            </a:pPr>
            <a:endParaRPr lang="en-US" sz="3200" dirty="0">
              <a:latin typeface="Times New Roman" panose="02020603050405020304" pitchFamily="18" charset="0"/>
              <a:cs typeface="Times New Roman" panose="02020603050405020304" pitchFamily="18" charset="0"/>
            </a:endParaRPr>
          </a:p>
          <a:p>
            <a:pPr marL="0" indent="0" algn="ctr">
              <a:buNone/>
            </a:pPr>
            <a:r>
              <a:rPr lang="en-US" sz="3200" dirty="0">
                <a:latin typeface="Times New Roman" panose="02020603050405020304" pitchFamily="18" charset="0"/>
                <a:cs typeface="Times New Roman" panose="02020603050405020304" pitchFamily="18" charset="0"/>
              </a:rPr>
              <a:t>ACTIVITY B: Calling Koko</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9541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Directions for Participants</a:t>
            </a:r>
          </a:p>
        </p:txBody>
      </p:sp>
      <p:sp>
        <p:nvSpPr>
          <p:cNvPr id="3" name="Content Placeholder 2"/>
          <p:cNvSpPr>
            <a:spLocks noGrp="1"/>
          </p:cNvSpPr>
          <p:nvPr>
            <p:ph idx="1"/>
          </p:nvPr>
        </p:nvSpPr>
        <p:spPr>
          <a:xfrm>
            <a:off x="838200" y="1690688"/>
            <a:ext cx="10982498" cy="4351338"/>
          </a:xfrm>
        </p:spPr>
        <p:txBody>
          <a:bodyPr>
            <a:normAutofit fontScale="92500" lnSpcReduction="10000"/>
          </a:bodyPr>
          <a:lstStyle/>
          <a:p>
            <a:pPr marL="514350" indent="-514350">
              <a:buAutoNum type="arabicPeriod"/>
            </a:pPr>
            <a:r>
              <a:rPr lang="en-US" dirty="0"/>
              <a:t>Open the file in the chat OR open the word document that was sent to you.  It should contain 6 scenarios of people asking for advice.</a:t>
            </a:r>
          </a:p>
          <a:p>
            <a:pPr marL="514350" indent="-514350">
              <a:buAutoNum type="arabicPeriod"/>
            </a:pPr>
            <a:r>
              <a:rPr lang="en-US" dirty="0"/>
              <a:t>The facilitator will assign you to a break out room. Your breakout room number is the caller number you will respond to (e.g. Caller 3 = Room 3)</a:t>
            </a:r>
          </a:p>
          <a:p>
            <a:pPr marL="514350" indent="-514350">
              <a:buAutoNum type="arabicPeriod"/>
            </a:pPr>
            <a:r>
              <a:rPr lang="en-US" dirty="0"/>
              <a:t>Discuss the scenario, then decide on the advice you would give the caller and have one person in the group jot down your response.</a:t>
            </a:r>
          </a:p>
          <a:p>
            <a:pPr marL="514350" indent="-514350">
              <a:buAutoNum type="arabicPeriod"/>
            </a:pPr>
            <a:r>
              <a:rPr lang="en-US" dirty="0"/>
              <a:t>You will have 5 min., then instructed to re-join the main classroom.  </a:t>
            </a:r>
          </a:p>
          <a:p>
            <a:pPr marL="514350" indent="-514350">
              <a:buAutoNum type="arabicPeriod"/>
            </a:pPr>
            <a:r>
              <a:rPr lang="en-US" dirty="0"/>
              <a:t>After we come back to the main room, we will listen to the caller’s concern and then I will ask for a volunteer from each group to share their advice. </a:t>
            </a:r>
          </a:p>
          <a:p>
            <a:pPr marL="514350" indent="-514350">
              <a:buAutoNum type="arabicPeriod"/>
            </a:pPr>
            <a:endParaRPr lang="en-US" dirty="0"/>
          </a:p>
          <a:p>
            <a:pPr marL="0" indent="0" algn="ctr">
              <a:buNone/>
            </a:pPr>
            <a:r>
              <a:rPr lang="en-US" dirty="0"/>
              <a:t>ANY QUESTIONS?</a:t>
            </a:r>
          </a:p>
        </p:txBody>
      </p:sp>
    </p:spTree>
    <p:extLst>
      <p:ext uri="{BB962C8B-B14F-4D97-AF65-F5344CB8AC3E}">
        <p14:creationId xmlns:p14="http://schemas.microsoft.com/office/powerpoint/2010/main" val="72260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Caller 1 – No Chance Charlie</a:t>
            </a:r>
          </a:p>
        </p:txBody>
      </p:sp>
      <p:pic>
        <p:nvPicPr>
          <p:cNvPr id="4" name="Question 1">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791200" y="3695700"/>
            <a:ext cx="609600" cy="609600"/>
          </a:xfrm>
        </p:spPr>
      </p:pic>
    </p:spTree>
    <p:extLst>
      <p:ext uri="{BB962C8B-B14F-4D97-AF65-F5344CB8AC3E}">
        <p14:creationId xmlns:p14="http://schemas.microsoft.com/office/powerpoint/2010/main" val="4234066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6E7E-A950-E64C-BBBB-8FCC35AF6ED7}"/>
              </a:ext>
            </a:extLst>
          </p:cNvPr>
          <p:cNvSpPr>
            <a:spLocks noGrp="1"/>
          </p:cNvSpPr>
          <p:nvPr>
            <p:ph type="title"/>
          </p:nvPr>
        </p:nvSpPr>
        <p:spPr/>
        <p:txBody>
          <a:bodyPr/>
          <a:lstStyle/>
          <a:p>
            <a:pPr algn="ctr"/>
            <a:r>
              <a:rPr lang="en-US" dirty="0"/>
              <a:t>Caller 1 (No Chance Charlie) Suggested Response</a:t>
            </a:r>
          </a:p>
        </p:txBody>
      </p:sp>
      <p:pic>
        <p:nvPicPr>
          <p:cNvPr id="4" name="Suggested Answer 1">
            <a:hlinkClick r:id="" action="ppaction://media"/>
            <a:extLst>
              <a:ext uri="{FF2B5EF4-FFF2-40B4-BE49-F238E27FC236}">
                <a16:creationId xmlns:a16="http://schemas.microsoft.com/office/drawing/2014/main" id="{0E379DC4-62E1-F04D-A5E4-A7CB9824E6C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689600" y="3683000"/>
            <a:ext cx="812800" cy="812800"/>
          </a:xfrm>
        </p:spPr>
      </p:pic>
    </p:spTree>
    <p:extLst>
      <p:ext uri="{BB962C8B-B14F-4D97-AF65-F5344CB8AC3E}">
        <p14:creationId xmlns:p14="http://schemas.microsoft.com/office/powerpoint/2010/main" val="282356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1530</Words>
  <Application>Microsoft Macintosh PowerPoint</Application>
  <PresentationFormat>Widescreen</PresentationFormat>
  <Paragraphs>113</Paragraphs>
  <Slides>26</Slides>
  <Notes>12</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Times New Roman</vt:lpstr>
      <vt:lpstr>Times New Roman Regular</vt:lpstr>
      <vt:lpstr>Wingdings</vt:lpstr>
      <vt:lpstr>Office Theme</vt:lpstr>
      <vt:lpstr>Module 4: Attitudes and Beliefs About HIV, AIDS and Safer Sex  </vt:lpstr>
      <vt:lpstr>PowerPoint Presentation</vt:lpstr>
      <vt:lpstr>PowerPoint Presentation</vt:lpstr>
      <vt:lpstr>Let’s Discuss</vt:lpstr>
      <vt:lpstr>Key Takeaways </vt:lpstr>
      <vt:lpstr>PowerPoint Presentation</vt:lpstr>
      <vt:lpstr>Directions for Participants</vt:lpstr>
      <vt:lpstr>Caller 1 – No Chance Charlie</vt:lpstr>
      <vt:lpstr>Caller 1 (No Chance Charlie) Suggested Response</vt:lpstr>
      <vt:lpstr>Caller 2 – Monogamous Monique</vt:lpstr>
      <vt:lpstr>Caller 2 (Monogamous Monique) Suggested Response</vt:lpstr>
      <vt:lpstr>Caller 3 – Anxious Alex</vt:lpstr>
      <vt:lpstr>Caller 3 (Anxious Alex) Suggested Response </vt:lpstr>
      <vt:lpstr>Caller 4 – Careful Carlos</vt:lpstr>
      <vt:lpstr>Caller 4 (Careful Carlos)  Suggested Response</vt:lpstr>
      <vt:lpstr>Caller 5 – Distraught Dana</vt:lpstr>
      <vt:lpstr>Caller 5 (Distraught Dana) Suggested Response</vt:lpstr>
      <vt:lpstr>Caller 6 – Regretful Rihanna</vt:lpstr>
      <vt:lpstr>Caller 6 (Regretful Rihanna) Suggested Response</vt:lpstr>
      <vt:lpstr>Wrap Up</vt:lpstr>
      <vt:lpstr>Scenario #1 (No-Chance Charlie) </vt:lpstr>
      <vt:lpstr>Scenario #2 (Monogamous Monique) </vt:lpstr>
      <vt:lpstr>Scenario #3 (Anxious Alex) </vt:lpstr>
      <vt:lpstr>Scenario #4 (Careful Carlos) </vt:lpstr>
      <vt:lpstr>Scenario #5 (Distraught Dana) </vt:lpstr>
      <vt:lpstr> Scenario #6 (Regretful Rihanna)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With the Stigma of HIV</dc:title>
  <dc:creator>Stephanie Regan</dc:creator>
  <cp:lastModifiedBy>Michele Luc</cp:lastModifiedBy>
  <cp:revision>27</cp:revision>
  <dcterms:created xsi:type="dcterms:W3CDTF">2020-08-27T12:37:55Z</dcterms:created>
  <dcterms:modified xsi:type="dcterms:W3CDTF">2020-12-14T03:15:19Z</dcterms:modified>
</cp:coreProperties>
</file>