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99" r:id="rId4"/>
  </p:sldMasterIdLst>
  <p:notesMasterIdLst>
    <p:notesMasterId r:id="rId29"/>
  </p:notesMasterIdLst>
  <p:handoutMasterIdLst>
    <p:handoutMasterId r:id="rId30"/>
  </p:handoutMasterIdLst>
  <p:sldIdLst>
    <p:sldId id="256" r:id="rId5"/>
    <p:sldId id="289" r:id="rId6"/>
    <p:sldId id="286" r:id="rId7"/>
    <p:sldId id="274" r:id="rId8"/>
    <p:sldId id="268" r:id="rId9"/>
    <p:sldId id="269" r:id="rId10"/>
    <p:sldId id="275" r:id="rId11"/>
    <p:sldId id="272" r:id="rId12"/>
    <p:sldId id="273" r:id="rId13"/>
    <p:sldId id="288" r:id="rId14"/>
    <p:sldId id="278" r:id="rId15"/>
    <p:sldId id="276" r:id="rId16"/>
    <p:sldId id="270" r:id="rId17"/>
    <p:sldId id="293" r:id="rId18"/>
    <p:sldId id="294" r:id="rId19"/>
    <p:sldId id="281" r:id="rId20"/>
    <p:sldId id="280" r:id="rId21"/>
    <p:sldId id="282" r:id="rId22"/>
    <p:sldId id="290" r:id="rId23"/>
    <p:sldId id="291" r:id="rId24"/>
    <p:sldId id="292" r:id="rId25"/>
    <p:sldId id="284" r:id="rId26"/>
    <p:sldId id="283" r:id="rId27"/>
    <p:sldId id="28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2727" autoAdjust="0"/>
  </p:normalViewPr>
  <p:slideViewPr>
    <p:cSldViewPr snapToGrid="0">
      <p:cViewPr varScale="1">
        <p:scale>
          <a:sx n="58" d="100"/>
          <a:sy n="58" d="100"/>
        </p:scale>
        <p:origin x="341" y="48"/>
      </p:cViewPr>
      <p:guideLst/>
    </p:cSldViewPr>
  </p:slideViewPr>
  <p:notesTextViewPr>
    <p:cViewPr>
      <p:scale>
        <a:sx n="1" d="1"/>
        <a:sy n="1" d="1"/>
      </p:scale>
      <p:origin x="0" y="0"/>
    </p:cViewPr>
  </p:notesTextViewPr>
  <p:notesViewPr>
    <p:cSldViewPr snapToGrid="0">
      <p:cViewPr varScale="1">
        <p:scale>
          <a:sx n="60" d="100"/>
          <a:sy n="60" d="100"/>
        </p:scale>
        <p:origin x="242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5C7F73-CC03-40C8-A8AA-3CF6B1F49B07}"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US"/>
        </a:p>
      </dgm:t>
    </dgm:pt>
    <dgm:pt modelId="{A07B0789-9389-4150-A8EC-591545267864}">
      <dgm:prSet/>
      <dgm:spPr/>
      <dgm:t>
        <a:bodyPr/>
        <a:lstStyle/>
        <a:p>
          <a:r>
            <a:rPr lang="en-US" b="1" dirty="0">
              <a:latin typeface="Gill Sans MT"/>
            </a:rPr>
            <a:t>Stop</a:t>
          </a:r>
          <a:endParaRPr lang="en-US" b="1" i="0" u="none" strike="noStrike" cap="none" baseline="0" noProof="0" dirty="0">
            <a:latin typeface="Gill Sans MT"/>
          </a:endParaRPr>
        </a:p>
      </dgm:t>
    </dgm:pt>
    <dgm:pt modelId="{33C24E11-DD35-4347-B589-4AF1219A34F2}" type="parTrans" cxnId="{05D13BAD-5419-4B73-B46E-57853B9479D7}">
      <dgm:prSet/>
      <dgm:spPr/>
      <dgm:t>
        <a:bodyPr/>
        <a:lstStyle/>
        <a:p>
          <a:endParaRPr lang="en-US"/>
        </a:p>
      </dgm:t>
    </dgm:pt>
    <dgm:pt modelId="{7F802692-056F-4389-9AAD-F3FF9EBC2717}" type="sibTrans" cxnId="{05D13BAD-5419-4B73-B46E-57853B9479D7}">
      <dgm:prSet/>
      <dgm:spPr/>
      <dgm:t>
        <a:bodyPr/>
        <a:lstStyle/>
        <a:p>
          <a:endParaRPr lang="en-US"/>
        </a:p>
      </dgm:t>
    </dgm:pt>
    <dgm:pt modelId="{2B668C6A-8C86-4140-8877-2C2E632E0319}">
      <dgm:prSet/>
      <dgm:spPr/>
      <dgm:t>
        <a:bodyPr/>
        <a:lstStyle/>
        <a:p>
          <a:r>
            <a:rPr lang="en-US" dirty="0">
              <a:latin typeface="Gill Sans MT"/>
            </a:rPr>
            <a:t>Stay calm, take a deep breath</a:t>
          </a:r>
        </a:p>
      </dgm:t>
    </dgm:pt>
    <dgm:pt modelId="{6D2BC303-DEFA-4CEE-92DD-7B3939F8F5BF}" type="parTrans" cxnId="{9AFE336F-0A4F-457B-B923-B58887438012}">
      <dgm:prSet/>
      <dgm:spPr/>
      <dgm:t>
        <a:bodyPr/>
        <a:lstStyle/>
        <a:p>
          <a:endParaRPr lang="en-US"/>
        </a:p>
      </dgm:t>
    </dgm:pt>
    <dgm:pt modelId="{442E266E-4B85-4E4B-9749-71428FDCEE35}" type="sibTrans" cxnId="{9AFE336F-0A4F-457B-B923-B58887438012}">
      <dgm:prSet/>
      <dgm:spPr/>
      <dgm:t>
        <a:bodyPr/>
        <a:lstStyle/>
        <a:p>
          <a:endParaRPr lang="en-US"/>
        </a:p>
      </dgm:t>
    </dgm:pt>
    <dgm:pt modelId="{EE508895-2021-43BD-948B-98EEE6881F8D}">
      <dgm:prSet/>
      <dgm:spPr/>
      <dgm:t>
        <a:bodyPr/>
        <a:lstStyle/>
        <a:p>
          <a:r>
            <a:rPr lang="en-US" dirty="0">
              <a:latin typeface="Gill Sans MT"/>
            </a:rPr>
            <a:t>Get control of myself</a:t>
          </a:r>
        </a:p>
      </dgm:t>
    </dgm:pt>
    <dgm:pt modelId="{4444B784-60A9-4041-8C3F-EEAD64FF8AD0}" type="parTrans" cxnId="{9B2A9A3F-3D99-49E4-BA39-FF830F25BAC4}">
      <dgm:prSet/>
      <dgm:spPr/>
      <dgm:t>
        <a:bodyPr/>
        <a:lstStyle/>
        <a:p>
          <a:endParaRPr lang="en-US"/>
        </a:p>
      </dgm:t>
    </dgm:pt>
    <dgm:pt modelId="{6E1D4881-E281-4026-B48D-6F797F85BAD6}" type="sibTrans" cxnId="{9B2A9A3F-3D99-49E4-BA39-FF830F25BAC4}">
      <dgm:prSet/>
      <dgm:spPr/>
      <dgm:t>
        <a:bodyPr/>
        <a:lstStyle/>
        <a:p>
          <a:endParaRPr lang="en-US"/>
        </a:p>
      </dgm:t>
    </dgm:pt>
    <dgm:pt modelId="{9A7DA08B-E420-4CE6-9BB6-95CC3BDB9AD0}">
      <dgm:prSet/>
      <dgm:spPr/>
      <dgm:t>
        <a:bodyPr/>
        <a:lstStyle/>
        <a:p>
          <a:r>
            <a:rPr lang="en-US" b="1" dirty="0">
              <a:latin typeface="Gill Sans MT"/>
            </a:rPr>
            <a:t>Think</a:t>
          </a:r>
        </a:p>
      </dgm:t>
    </dgm:pt>
    <dgm:pt modelId="{31F60547-A6E8-47BB-B0E7-B35848242B33}" type="parTrans" cxnId="{329A086A-784C-4E63-B824-4702E15C182C}">
      <dgm:prSet/>
      <dgm:spPr/>
      <dgm:t>
        <a:bodyPr/>
        <a:lstStyle/>
        <a:p>
          <a:endParaRPr lang="en-US"/>
        </a:p>
      </dgm:t>
    </dgm:pt>
    <dgm:pt modelId="{EC4BC124-DDBE-46CF-9F04-CDA49EF5C040}" type="sibTrans" cxnId="{329A086A-784C-4E63-B824-4702E15C182C}">
      <dgm:prSet/>
      <dgm:spPr/>
      <dgm:t>
        <a:bodyPr/>
        <a:lstStyle/>
        <a:p>
          <a:endParaRPr lang="en-US"/>
        </a:p>
      </dgm:t>
    </dgm:pt>
    <dgm:pt modelId="{A3A511C9-70E5-4C5C-B8EA-35B43B2C9F4E}">
      <dgm:prSet/>
      <dgm:spPr/>
      <dgm:t>
        <a:bodyPr/>
        <a:lstStyle/>
        <a:p>
          <a:r>
            <a:rPr lang="en-US" dirty="0">
              <a:latin typeface="Gill Sans MT"/>
            </a:rPr>
            <a:t>What is the problem?</a:t>
          </a:r>
        </a:p>
      </dgm:t>
    </dgm:pt>
    <dgm:pt modelId="{BFB9ECD6-9C80-4D87-845A-EADFC7ED529E}" type="parTrans" cxnId="{2F78B474-11B6-4AA1-9064-A8B66BF4C48D}">
      <dgm:prSet/>
      <dgm:spPr/>
      <dgm:t>
        <a:bodyPr/>
        <a:lstStyle/>
        <a:p>
          <a:endParaRPr lang="en-US"/>
        </a:p>
      </dgm:t>
    </dgm:pt>
    <dgm:pt modelId="{149E3425-8DD6-4A4E-9B0C-D17DA4AC0851}" type="sibTrans" cxnId="{2F78B474-11B6-4AA1-9064-A8B66BF4C48D}">
      <dgm:prSet/>
      <dgm:spPr/>
      <dgm:t>
        <a:bodyPr/>
        <a:lstStyle/>
        <a:p>
          <a:endParaRPr lang="en-US"/>
        </a:p>
      </dgm:t>
    </dgm:pt>
    <dgm:pt modelId="{71BF65F8-E09F-4466-A5EB-4040E157EDF6}">
      <dgm:prSet/>
      <dgm:spPr/>
      <dgm:t>
        <a:bodyPr/>
        <a:lstStyle/>
        <a:p>
          <a:r>
            <a:rPr lang="en-US" dirty="0">
              <a:latin typeface="Gill Sans MT"/>
            </a:rPr>
            <a:t>What am I being pressured to do?</a:t>
          </a:r>
        </a:p>
      </dgm:t>
    </dgm:pt>
    <dgm:pt modelId="{03E1A16A-514B-433A-98A8-57BD5F8FDE4E}" type="parTrans" cxnId="{2BE2D11D-EC8E-47FB-99CA-9C6EC6D8F594}">
      <dgm:prSet/>
      <dgm:spPr/>
      <dgm:t>
        <a:bodyPr/>
        <a:lstStyle/>
        <a:p>
          <a:endParaRPr lang="en-US"/>
        </a:p>
      </dgm:t>
    </dgm:pt>
    <dgm:pt modelId="{B3FCA787-D3A6-4CE2-AEB6-68AA79D4B390}" type="sibTrans" cxnId="{2BE2D11D-EC8E-47FB-99CA-9C6EC6D8F594}">
      <dgm:prSet/>
      <dgm:spPr/>
      <dgm:t>
        <a:bodyPr/>
        <a:lstStyle/>
        <a:p>
          <a:endParaRPr lang="en-US"/>
        </a:p>
      </dgm:t>
    </dgm:pt>
    <dgm:pt modelId="{7DD8BE0B-82FF-4A60-B660-64C079426E6A}">
      <dgm:prSet/>
      <dgm:spPr/>
      <dgm:t>
        <a:bodyPr/>
        <a:lstStyle/>
        <a:p>
          <a:r>
            <a:rPr lang="en-US" dirty="0">
              <a:latin typeface="Gill Sans MT"/>
            </a:rPr>
            <a:t>What am I feeling? What is the other person feeling?</a:t>
          </a:r>
        </a:p>
      </dgm:t>
    </dgm:pt>
    <dgm:pt modelId="{A7635785-9B5D-4512-AEFC-3BB4A952F39B}" type="parTrans" cxnId="{526328ED-B80B-4386-AF51-FDDCFFE57048}">
      <dgm:prSet/>
      <dgm:spPr/>
      <dgm:t>
        <a:bodyPr/>
        <a:lstStyle/>
        <a:p>
          <a:endParaRPr lang="en-US"/>
        </a:p>
      </dgm:t>
    </dgm:pt>
    <dgm:pt modelId="{569B6C84-5E81-4258-8DFB-12023CA34E20}" type="sibTrans" cxnId="{526328ED-B80B-4386-AF51-FDDCFFE57048}">
      <dgm:prSet/>
      <dgm:spPr/>
      <dgm:t>
        <a:bodyPr/>
        <a:lstStyle/>
        <a:p>
          <a:endParaRPr lang="en-US"/>
        </a:p>
      </dgm:t>
    </dgm:pt>
    <dgm:pt modelId="{1D6E0ED7-BE3D-4E32-AEA9-7D337D535629}">
      <dgm:prSet/>
      <dgm:spPr/>
      <dgm:t>
        <a:bodyPr/>
        <a:lstStyle/>
        <a:p>
          <a:r>
            <a:rPr lang="en-US" dirty="0">
              <a:latin typeface="Gill Sans MT"/>
            </a:rPr>
            <a:t>What are my choices?</a:t>
          </a:r>
        </a:p>
      </dgm:t>
    </dgm:pt>
    <dgm:pt modelId="{2B4FFF1E-8987-4A50-8092-2CFACC57AB59}" type="parTrans" cxnId="{0CF2B16B-9547-4F57-9213-7828FE8280B0}">
      <dgm:prSet/>
      <dgm:spPr/>
      <dgm:t>
        <a:bodyPr/>
        <a:lstStyle/>
        <a:p>
          <a:endParaRPr lang="en-US"/>
        </a:p>
      </dgm:t>
    </dgm:pt>
    <dgm:pt modelId="{71B7B74B-556E-41AB-BC2E-6C2C7DE8CB80}" type="sibTrans" cxnId="{0CF2B16B-9547-4F57-9213-7828FE8280B0}">
      <dgm:prSet/>
      <dgm:spPr/>
      <dgm:t>
        <a:bodyPr/>
        <a:lstStyle/>
        <a:p>
          <a:endParaRPr lang="en-US"/>
        </a:p>
      </dgm:t>
    </dgm:pt>
    <dgm:pt modelId="{7749F93E-006D-4991-99B9-A6AD6D13D6FA}">
      <dgm:prSet/>
      <dgm:spPr/>
      <dgm:t>
        <a:bodyPr/>
        <a:lstStyle/>
        <a:p>
          <a:r>
            <a:rPr lang="en-US" dirty="0">
              <a:latin typeface="Gill Sans MT"/>
            </a:rPr>
            <a:t>What do I want?</a:t>
          </a:r>
        </a:p>
      </dgm:t>
    </dgm:pt>
    <dgm:pt modelId="{1E6EBF66-014A-41A8-B1C7-C147FE4282D7}" type="parTrans" cxnId="{278FC44A-1EA1-414F-AF52-91C34087553B}">
      <dgm:prSet/>
      <dgm:spPr/>
      <dgm:t>
        <a:bodyPr/>
        <a:lstStyle/>
        <a:p>
          <a:endParaRPr lang="en-US"/>
        </a:p>
      </dgm:t>
    </dgm:pt>
    <dgm:pt modelId="{322EE82C-BDAD-4767-ABEA-FE8A1D8AE270}" type="sibTrans" cxnId="{278FC44A-1EA1-414F-AF52-91C34087553B}">
      <dgm:prSet/>
      <dgm:spPr/>
      <dgm:t>
        <a:bodyPr/>
        <a:lstStyle/>
        <a:p>
          <a:endParaRPr lang="en-US"/>
        </a:p>
      </dgm:t>
    </dgm:pt>
    <dgm:pt modelId="{190B3D0A-58D0-4C32-A1EA-4B664A3FC446}">
      <dgm:prSet/>
      <dgm:spPr/>
      <dgm:t>
        <a:bodyPr/>
        <a:lstStyle/>
        <a:p>
          <a:r>
            <a:rPr lang="en-US" dirty="0">
              <a:latin typeface="Gill Sans MT"/>
            </a:rPr>
            <a:t>How do I stay in control?</a:t>
          </a:r>
        </a:p>
      </dgm:t>
    </dgm:pt>
    <dgm:pt modelId="{D719C612-E043-49F5-8B4D-C38059D74468}" type="parTrans" cxnId="{58E6E749-E09F-4930-A0C9-9B50F88FDCBF}">
      <dgm:prSet/>
      <dgm:spPr/>
      <dgm:t>
        <a:bodyPr/>
        <a:lstStyle/>
        <a:p>
          <a:endParaRPr lang="en-US"/>
        </a:p>
      </dgm:t>
    </dgm:pt>
    <dgm:pt modelId="{10F535FC-DD0C-4D09-BE33-ACE2CC037511}" type="sibTrans" cxnId="{58E6E749-E09F-4930-A0C9-9B50F88FDCBF}">
      <dgm:prSet/>
      <dgm:spPr/>
      <dgm:t>
        <a:bodyPr/>
        <a:lstStyle/>
        <a:p>
          <a:endParaRPr lang="en-US"/>
        </a:p>
      </dgm:t>
    </dgm:pt>
    <dgm:pt modelId="{75E678CA-D12B-4FAE-BDA6-D8C84E5F831A}">
      <dgm:prSet/>
      <dgm:spPr/>
      <dgm:t>
        <a:bodyPr/>
        <a:lstStyle/>
        <a:p>
          <a:r>
            <a:rPr lang="en-US" dirty="0">
              <a:latin typeface="Gill Sans MT"/>
            </a:rPr>
            <a:t>What alternatives can I suggest?</a:t>
          </a:r>
        </a:p>
      </dgm:t>
    </dgm:pt>
    <dgm:pt modelId="{C9E7C6A0-43E9-4934-A97E-528F004E7CE6}" type="parTrans" cxnId="{E18F713B-9E3C-4DFC-B419-87C6D43FA1E1}">
      <dgm:prSet/>
      <dgm:spPr/>
      <dgm:t>
        <a:bodyPr/>
        <a:lstStyle/>
        <a:p>
          <a:endParaRPr lang="en-US"/>
        </a:p>
      </dgm:t>
    </dgm:pt>
    <dgm:pt modelId="{BCC6340A-7D16-43DE-A83E-491D1CC5D471}" type="sibTrans" cxnId="{E18F713B-9E3C-4DFC-B419-87C6D43FA1E1}">
      <dgm:prSet/>
      <dgm:spPr/>
      <dgm:t>
        <a:bodyPr/>
        <a:lstStyle/>
        <a:p>
          <a:endParaRPr lang="en-US"/>
        </a:p>
      </dgm:t>
    </dgm:pt>
    <dgm:pt modelId="{E9527709-EF4F-420F-AFAD-3F8D11A65339}">
      <dgm:prSet/>
      <dgm:spPr/>
      <dgm:t>
        <a:bodyPr/>
        <a:lstStyle/>
        <a:p>
          <a:r>
            <a:rPr lang="en-US" dirty="0">
              <a:latin typeface="Gill Sans MT"/>
            </a:rPr>
            <a:t>What are the possible consequences?</a:t>
          </a:r>
        </a:p>
      </dgm:t>
    </dgm:pt>
    <dgm:pt modelId="{809FB947-9557-4707-A841-75422EAE0DE1}" type="parTrans" cxnId="{ED9CFE6A-FDE4-4CB5-AC97-9DD25E2F5AD6}">
      <dgm:prSet/>
      <dgm:spPr/>
      <dgm:t>
        <a:bodyPr/>
        <a:lstStyle/>
        <a:p>
          <a:endParaRPr lang="en-US"/>
        </a:p>
      </dgm:t>
    </dgm:pt>
    <dgm:pt modelId="{A9A26E64-6199-4694-B262-5C31CE6D5FFF}" type="sibTrans" cxnId="{ED9CFE6A-FDE4-4CB5-AC97-9DD25E2F5AD6}">
      <dgm:prSet/>
      <dgm:spPr/>
      <dgm:t>
        <a:bodyPr/>
        <a:lstStyle/>
        <a:p>
          <a:endParaRPr lang="en-US"/>
        </a:p>
      </dgm:t>
    </dgm:pt>
    <dgm:pt modelId="{38020EBB-9D42-459D-B8B8-CC694CF371DB}">
      <dgm:prSet/>
      <dgm:spPr/>
      <dgm:t>
        <a:bodyPr/>
        <a:lstStyle/>
        <a:p>
          <a:r>
            <a:rPr lang="en-US" b="1" dirty="0">
              <a:latin typeface="Gill Sans MT"/>
            </a:rPr>
            <a:t>Act</a:t>
          </a:r>
        </a:p>
      </dgm:t>
    </dgm:pt>
    <dgm:pt modelId="{B90CB81D-52EC-40CD-9B4A-71FB6FFC465D}" type="parTrans" cxnId="{BDD2F08F-BA42-42EC-A4EA-75B0C6FB2C97}">
      <dgm:prSet/>
      <dgm:spPr/>
      <dgm:t>
        <a:bodyPr/>
        <a:lstStyle/>
        <a:p>
          <a:endParaRPr lang="en-US"/>
        </a:p>
      </dgm:t>
    </dgm:pt>
    <dgm:pt modelId="{F2A409E6-E3D5-4993-A70F-1EAFE34AED7A}" type="sibTrans" cxnId="{BDD2F08F-BA42-42EC-A4EA-75B0C6FB2C97}">
      <dgm:prSet/>
      <dgm:spPr/>
      <dgm:t>
        <a:bodyPr/>
        <a:lstStyle/>
        <a:p>
          <a:endParaRPr lang="en-US"/>
        </a:p>
      </dgm:t>
    </dgm:pt>
    <dgm:pt modelId="{0BF58B5E-6CAE-43F7-8A46-532E203B3270}">
      <dgm:prSet/>
      <dgm:spPr/>
      <dgm:t>
        <a:bodyPr/>
        <a:lstStyle/>
        <a:p>
          <a:r>
            <a:rPr lang="en-US" dirty="0">
              <a:latin typeface="Gill Sans MT"/>
            </a:rPr>
            <a:t>Evaluate the possible consequences</a:t>
          </a:r>
        </a:p>
      </dgm:t>
    </dgm:pt>
    <dgm:pt modelId="{B465EDD5-79B9-4EEF-BCEB-5651057E12A6}" type="parTrans" cxnId="{BB0B74D3-D9A3-4DE7-93F0-70FB509C78D9}">
      <dgm:prSet/>
      <dgm:spPr/>
      <dgm:t>
        <a:bodyPr/>
        <a:lstStyle/>
        <a:p>
          <a:endParaRPr lang="en-US"/>
        </a:p>
      </dgm:t>
    </dgm:pt>
    <dgm:pt modelId="{F567282E-38DD-4AA6-AD53-58D6B236F972}" type="sibTrans" cxnId="{BB0B74D3-D9A3-4DE7-93F0-70FB509C78D9}">
      <dgm:prSet/>
      <dgm:spPr/>
      <dgm:t>
        <a:bodyPr/>
        <a:lstStyle/>
        <a:p>
          <a:endParaRPr lang="en-US"/>
        </a:p>
      </dgm:t>
    </dgm:pt>
    <dgm:pt modelId="{1035EC44-B6A3-411F-A368-2780A94F0362}">
      <dgm:prSet/>
      <dgm:spPr/>
      <dgm:t>
        <a:bodyPr/>
        <a:lstStyle/>
        <a:p>
          <a:r>
            <a:rPr lang="en-US" dirty="0">
              <a:latin typeface="Gill Sans MT"/>
            </a:rPr>
            <a:t>Make the best choice</a:t>
          </a:r>
        </a:p>
      </dgm:t>
    </dgm:pt>
    <dgm:pt modelId="{E3874179-17D8-4903-9490-080A19FFEEE2}" type="parTrans" cxnId="{57239C71-72C6-4CC3-B859-93B34B5AAD0B}">
      <dgm:prSet/>
      <dgm:spPr/>
      <dgm:t>
        <a:bodyPr/>
        <a:lstStyle/>
        <a:p>
          <a:endParaRPr lang="en-US"/>
        </a:p>
      </dgm:t>
    </dgm:pt>
    <dgm:pt modelId="{6B60AF31-D9E7-4A5E-B6EE-0254AE56C426}" type="sibTrans" cxnId="{57239C71-72C6-4CC3-B859-93B34B5AAD0B}">
      <dgm:prSet/>
      <dgm:spPr/>
      <dgm:t>
        <a:bodyPr/>
        <a:lstStyle/>
        <a:p>
          <a:endParaRPr lang="en-US"/>
        </a:p>
      </dgm:t>
    </dgm:pt>
    <dgm:pt modelId="{55ED0CBE-B999-4338-8FDB-B31B3DF564CC}">
      <dgm:prSet/>
      <dgm:spPr/>
      <dgm:t>
        <a:bodyPr/>
        <a:lstStyle/>
        <a:p>
          <a:r>
            <a:rPr lang="en-US" dirty="0">
              <a:latin typeface="Gill Sans MT"/>
            </a:rPr>
            <a:t>How well did it work?</a:t>
          </a:r>
        </a:p>
      </dgm:t>
    </dgm:pt>
    <dgm:pt modelId="{F12FAE59-702E-4937-8B70-968D33E0B993}" type="parTrans" cxnId="{45B1E918-1D8F-4852-8C09-B4768B94CA80}">
      <dgm:prSet/>
      <dgm:spPr/>
      <dgm:t>
        <a:bodyPr/>
        <a:lstStyle/>
        <a:p>
          <a:endParaRPr lang="en-US"/>
        </a:p>
      </dgm:t>
    </dgm:pt>
    <dgm:pt modelId="{F1DA0100-DB20-46AB-A049-6025FA3A5D9C}" type="sibTrans" cxnId="{45B1E918-1D8F-4852-8C09-B4768B94CA80}">
      <dgm:prSet/>
      <dgm:spPr/>
      <dgm:t>
        <a:bodyPr/>
        <a:lstStyle/>
        <a:p>
          <a:endParaRPr lang="en-US"/>
        </a:p>
      </dgm:t>
    </dgm:pt>
    <dgm:pt modelId="{AE2CD020-FAB7-4ED6-8988-B9F3CD820326}">
      <dgm:prSet/>
      <dgm:spPr/>
      <dgm:t>
        <a:bodyPr/>
        <a:lstStyle/>
        <a:p>
          <a:r>
            <a:rPr lang="en-US" dirty="0">
              <a:latin typeface="Gill Sans MT"/>
            </a:rPr>
            <a:t>Get help, if necessary</a:t>
          </a:r>
        </a:p>
      </dgm:t>
    </dgm:pt>
    <dgm:pt modelId="{F9A2AB77-B7BE-40B7-B20E-EE37D3DB0E73}" type="parTrans" cxnId="{A993D48E-52F1-402C-AEAC-385560571331}">
      <dgm:prSet/>
      <dgm:spPr/>
      <dgm:t>
        <a:bodyPr/>
        <a:lstStyle/>
        <a:p>
          <a:endParaRPr lang="en-US"/>
        </a:p>
      </dgm:t>
    </dgm:pt>
    <dgm:pt modelId="{6EAC3842-F630-4CCB-8B5A-902BB3BF5B47}" type="sibTrans" cxnId="{A993D48E-52F1-402C-AEAC-385560571331}">
      <dgm:prSet/>
      <dgm:spPr/>
      <dgm:t>
        <a:bodyPr/>
        <a:lstStyle/>
        <a:p>
          <a:endParaRPr lang="en-US"/>
        </a:p>
      </dgm:t>
    </dgm:pt>
    <dgm:pt modelId="{EC2400DC-F249-46D4-827C-6A23A88EE315}">
      <dgm:prSet/>
      <dgm:spPr/>
      <dgm:t>
        <a:bodyPr/>
        <a:lstStyle/>
        <a:p>
          <a:r>
            <a:rPr lang="en-US" dirty="0">
              <a:latin typeface="Gill Sans MT"/>
            </a:rPr>
            <a:t>Make a new choice </a:t>
          </a:r>
        </a:p>
      </dgm:t>
    </dgm:pt>
    <dgm:pt modelId="{B026CC6B-2359-4212-AB18-B7151C73F3A3}" type="parTrans" cxnId="{5ED8754F-AF6D-48E2-ABDB-0B52DDAAA3F9}">
      <dgm:prSet/>
      <dgm:spPr/>
      <dgm:t>
        <a:bodyPr/>
        <a:lstStyle/>
        <a:p>
          <a:endParaRPr lang="en-US"/>
        </a:p>
      </dgm:t>
    </dgm:pt>
    <dgm:pt modelId="{8F1D0D6D-DB6A-404A-BD7E-C47A55AF06D8}" type="sibTrans" cxnId="{5ED8754F-AF6D-48E2-ABDB-0B52DDAAA3F9}">
      <dgm:prSet/>
      <dgm:spPr/>
      <dgm:t>
        <a:bodyPr/>
        <a:lstStyle/>
        <a:p>
          <a:endParaRPr lang="en-US"/>
        </a:p>
      </dgm:t>
    </dgm:pt>
    <dgm:pt modelId="{C75593CC-62AF-4835-9D77-00B6D86B97D8}" type="pres">
      <dgm:prSet presAssocID="{155C7F73-CC03-40C8-A8AA-3CF6B1F49B07}" presName="Name0" presStyleCnt="0">
        <dgm:presLayoutVars>
          <dgm:dir/>
          <dgm:animLvl val="lvl"/>
          <dgm:resizeHandles val="exact"/>
        </dgm:presLayoutVars>
      </dgm:prSet>
      <dgm:spPr/>
    </dgm:pt>
    <dgm:pt modelId="{3E8FE29B-E1FD-4E3E-B460-E129897F899D}" type="pres">
      <dgm:prSet presAssocID="{A07B0789-9389-4150-A8EC-591545267864}" presName="composite" presStyleCnt="0"/>
      <dgm:spPr/>
    </dgm:pt>
    <dgm:pt modelId="{C8EC7EE8-7FEE-442F-9562-15792951D3E2}" type="pres">
      <dgm:prSet presAssocID="{A07B0789-9389-4150-A8EC-591545267864}" presName="parTx" presStyleLbl="alignNode1" presStyleIdx="0" presStyleCnt="3" custLinFactNeighborX="21" custLinFactNeighborY="-2185">
        <dgm:presLayoutVars>
          <dgm:chMax val="0"/>
          <dgm:chPref val="0"/>
          <dgm:bulletEnabled val="1"/>
        </dgm:presLayoutVars>
      </dgm:prSet>
      <dgm:spPr/>
    </dgm:pt>
    <dgm:pt modelId="{BEA4DAA5-D08D-4BB0-98E1-3A60CBD96E23}" type="pres">
      <dgm:prSet presAssocID="{A07B0789-9389-4150-A8EC-591545267864}" presName="desTx" presStyleLbl="alignAccFollowNode1" presStyleIdx="0" presStyleCnt="3">
        <dgm:presLayoutVars>
          <dgm:bulletEnabled val="1"/>
        </dgm:presLayoutVars>
      </dgm:prSet>
      <dgm:spPr/>
    </dgm:pt>
    <dgm:pt modelId="{C0B40C41-9818-4AE5-8BE5-311D81EC0BEC}" type="pres">
      <dgm:prSet presAssocID="{7F802692-056F-4389-9AAD-F3FF9EBC2717}" presName="space" presStyleCnt="0"/>
      <dgm:spPr/>
    </dgm:pt>
    <dgm:pt modelId="{6338FDEA-C5C5-495A-BEC9-441E0FAF7975}" type="pres">
      <dgm:prSet presAssocID="{9A7DA08B-E420-4CE6-9BB6-95CC3BDB9AD0}" presName="composite" presStyleCnt="0"/>
      <dgm:spPr/>
    </dgm:pt>
    <dgm:pt modelId="{ABC5A1F7-F821-4D89-B4D9-0E8D00518EF4}" type="pres">
      <dgm:prSet presAssocID="{9A7DA08B-E420-4CE6-9BB6-95CC3BDB9AD0}" presName="parTx" presStyleLbl="alignNode1" presStyleIdx="1" presStyleCnt="3">
        <dgm:presLayoutVars>
          <dgm:chMax val="0"/>
          <dgm:chPref val="0"/>
          <dgm:bulletEnabled val="1"/>
        </dgm:presLayoutVars>
      </dgm:prSet>
      <dgm:spPr/>
    </dgm:pt>
    <dgm:pt modelId="{6AC32AEB-7A49-4319-8F79-9531763E53AE}" type="pres">
      <dgm:prSet presAssocID="{9A7DA08B-E420-4CE6-9BB6-95CC3BDB9AD0}" presName="desTx" presStyleLbl="alignAccFollowNode1" presStyleIdx="1" presStyleCnt="3">
        <dgm:presLayoutVars>
          <dgm:bulletEnabled val="1"/>
        </dgm:presLayoutVars>
      </dgm:prSet>
      <dgm:spPr/>
    </dgm:pt>
    <dgm:pt modelId="{058B728A-B718-4FA3-8C9B-905F291F0EEA}" type="pres">
      <dgm:prSet presAssocID="{EC4BC124-DDBE-46CF-9F04-CDA49EF5C040}" presName="space" presStyleCnt="0"/>
      <dgm:spPr/>
    </dgm:pt>
    <dgm:pt modelId="{45F230F4-D2F6-4FF7-AEEC-44835CE1F820}" type="pres">
      <dgm:prSet presAssocID="{38020EBB-9D42-459D-B8B8-CC694CF371DB}" presName="composite" presStyleCnt="0"/>
      <dgm:spPr/>
    </dgm:pt>
    <dgm:pt modelId="{8723B0EF-6CE0-4731-80CA-8FE22D80D320}" type="pres">
      <dgm:prSet presAssocID="{38020EBB-9D42-459D-B8B8-CC694CF371DB}" presName="parTx" presStyleLbl="alignNode1" presStyleIdx="2" presStyleCnt="3">
        <dgm:presLayoutVars>
          <dgm:chMax val="0"/>
          <dgm:chPref val="0"/>
          <dgm:bulletEnabled val="1"/>
        </dgm:presLayoutVars>
      </dgm:prSet>
      <dgm:spPr/>
    </dgm:pt>
    <dgm:pt modelId="{C402930D-AB29-47E8-89DE-4CDEED79D78E}" type="pres">
      <dgm:prSet presAssocID="{38020EBB-9D42-459D-B8B8-CC694CF371DB}" presName="desTx" presStyleLbl="alignAccFollowNode1" presStyleIdx="2" presStyleCnt="3">
        <dgm:presLayoutVars>
          <dgm:bulletEnabled val="1"/>
        </dgm:presLayoutVars>
      </dgm:prSet>
      <dgm:spPr/>
    </dgm:pt>
  </dgm:ptLst>
  <dgm:cxnLst>
    <dgm:cxn modelId="{2772EC06-EDEC-45BE-8A5A-781C83F758A1}" type="presOf" srcId="{A07B0789-9389-4150-A8EC-591545267864}" destId="{C8EC7EE8-7FEE-442F-9562-15792951D3E2}" srcOrd="0" destOrd="0" presId="urn:microsoft.com/office/officeart/2005/8/layout/hList1"/>
    <dgm:cxn modelId="{6D696C07-A195-49E8-9AA2-163D78B9C0F2}" type="presOf" srcId="{38020EBB-9D42-459D-B8B8-CC694CF371DB}" destId="{8723B0EF-6CE0-4731-80CA-8FE22D80D320}" srcOrd="0" destOrd="0" presId="urn:microsoft.com/office/officeart/2005/8/layout/hList1"/>
    <dgm:cxn modelId="{853ED70E-F158-40ED-977E-D14F8CAF5AE4}" type="presOf" srcId="{0BF58B5E-6CAE-43F7-8A46-532E203B3270}" destId="{C402930D-AB29-47E8-89DE-4CDEED79D78E}" srcOrd="0" destOrd="0" presId="urn:microsoft.com/office/officeart/2005/8/layout/hList1"/>
    <dgm:cxn modelId="{45B1E918-1D8F-4852-8C09-B4768B94CA80}" srcId="{38020EBB-9D42-459D-B8B8-CC694CF371DB}" destId="{55ED0CBE-B999-4338-8FDB-B31B3DF564CC}" srcOrd="2" destOrd="0" parTransId="{F12FAE59-702E-4937-8B70-968D33E0B993}" sibTransId="{F1DA0100-DB20-46AB-A049-6025FA3A5D9C}"/>
    <dgm:cxn modelId="{2BE2D11D-EC8E-47FB-99CA-9C6EC6D8F594}" srcId="{9A7DA08B-E420-4CE6-9BB6-95CC3BDB9AD0}" destId="{71BF65F8-E09F-4466-A5EB-4040E157EDF6}" srcOrd="1" destOrd="0" parTransId="{03E1A16A-514B-433A-98A8-57BD5F8FDE4E}" sibTransId="{B3FCA787-D3A6-4CE2-AEB6-68AA79D4B390}"/>
    <dgm:cxn modelId="{A2B7F51E-0F4C-43C3-A735-B307A2108348}" type="presOf" srcId="{2B668C6A-8C86-4140-8877-2C2E632E0319}" destId="{BEA4DAA5-D08D-4BB0-98E1-3A60CBD96E23}" srcOrd="0" destOrd="0" presId="urn:microsoft.com/office/officeart/2005/8/layout/hList1"/>
    <dgm:cxn modelId="{6EE75C2C-DE8D-475D-80A5-156AEEE18EDE}" type="presOf" srcId="{55ED0CBE-B999-4338-8FDB-B31B3DF564CC}" destId="{C402930D-AB29-47E8-89DE-4CDEED79D78E}" srcOrd="0" destOrd="2" presId="urn:microsoft.com/office/officeart/2005/8/layout/hList1"/>
    <dgm:cxn modelId="{809A822C-FF65-40C1-89BB-1D673397994F}" type="presOf" srcId="{E9527709-EF4F-420F-AFAD-3F8D11A65339}" destId="{6AC32AEB-7A49-4319-8F79-9531763E53AE}" srcOrd="0" destOrd="7" presId="urn:microsoft.com/office/officeart/2005/8/layout/hList1"/>
    <dgm:cxn modelId="{2D46A337-6FCD-4E99-BAEB-609E79BFD921}" type="presOf" srcId="{7DD8BE0B-82FF-4A60-B660-64C079426E6A}" destId="{6AC32AEB-7A49-4319-8F79-9531763E53AE}" srcOrd="0" destOrd="2" presId="urn:microsoft.com/office/officeart/2005/8/layout/hList1"/>
    <dgm:cxn modelId="{E18F713B-9E3C-4DFC-B419-87C6D43FA1E1}" srcId="{9A7DA08B-E420-4CE6-9BB6-95CC3BDB9AD0}" destId="{75E678CA-D12B-4FAE-BDA6-D8C84E5F831A}" srcOrd="6" destOrd="0" parTransId="{C9E7C6A0-43E9-4934-A97E-528F004E7CE6}" sibTransId="{BCC6340A-7D16-43DE-A83E-491D1CC5D471}"/>
    <dgm:cxn modelId="{9B2A9A3F-3D99-49E4-BA39-FF830F25BAC4}" srcId="{A07B0789-9389-4150-A8EC-591545267864}" destId="{EE508895-2021-43BD-948B-98EEE6881F8D}" srcOrd="1" destOrd="0" parTransId="{4444B784-60A9-4041-8C3F-EEAD64FF8AD0}" sibTransId="{6E1D4881-E281-4026-B48D-6F797F85BAD6}"/>
    <dgm:cxn modelId="{270EA144-FEEB-404B-A025-5D2CC3D6C331}" type="presOf" srcId="{AE2CD020-FAB7-4ED6-8988-B9F3CD820326}" destId="{C402930D-AB29-47E8-89DE-4CDEED79D78E}" srcOrd="0" destOrd="3" presId="urn:microsoft.com/office/officeart/2005/8/layout/hList1"/>
    <dgm:cxn modelId="{58E6E749-E09F-4930-A0C9-9B50F88FDCBF}" srcId="{9A7DA08B-E420-4CE6-9BB6-95CC3BDB9AD0}" destId="{190B3D0A-58D0-4C32-A1EA-4B664A3FC446}" srcOrd="5" destOrd="0" parTransId="{D719C612-E043-49F5-8B4D-C38059D74468}" sibTransId="{10F535FC-DD0C-4D09-BE33-ACE2CC037511}"/>
    <dgm:cxn modelId="{329A086A-784C-4E63-B824-4702E15C182C}" srcId="{155C7F73-CC03-40C8-A8AA-3CF6B1F49B07}" destId="{9A7DA08B-E420-4CE6-9BB6-95CC3BDB9AD0}" srcOrd="1" destOrd="0" parTransId="{31F60547-A6E8-47BB-B0E7-B35848242B33}" sibTransId="{EC4BC124-DDBE-46CF-9F04-CDA49EF5C040}"/>
    <dgm:cxn modelId="{58514F4A-6E4E-4B05-9500-740EB5C9604F}" type="presOf" srcId="{EC2400DC-F249-46D4-827C-6A23A88EE315}" destId="{C402930D-AB29-47E8-89DE-4CDEED79D78E}" srcOrd="0" destOrd="4" presId="urn:microsoft.com/office/officeart/2005/8/layout/hList1"/>
    <dgm:cxn modelId="{278FC44A-1EA1-414F-AF52-91C34087553B}" srcId="{9A7DA08B-E420-4CE6-9BB6-95CC3BDB9AD0}" destId="{7749F93E-006D-4991-99B9-A6AD6D13D6FA}" srcOrd="4" destOrd="0" parTransId="{1E6EBF66-014A-41A8-B1C7-C147FE4282D7}" sibTransId="{322EE82C-BDAD-4767-ABEA-FE8A1D8AE270}"/>
    <dgm:cxn modelId="{ED9CFE6A-FDE4-4CB5-AC97-9DD25E2F5AD6}" srcId="{9A7DA08B-E420-4CE6-9BB6-95CC3BDB9AD0}" destId="{E9527709-EF4F-420F-AFAD-3F8D11A65339}" srcOrd="7" destOrd="0" parTransId="{809FB947-9557-4707-A841-75422EAE0DE1}" sibTransId="{A9A26E64-6199-4694-B262-5C31CE6D5FFF}"/>
    <dgm:cxn modelId="{0CF2B16B-9547-4F57-9213-7828FE8280B0}" srcId="{9A7DA08B-E420-4CE6-9BB6-95CC3BDB9AD0}" destId="{1D6E0ED7-BE3D-4E32-AEA9-7D337D535629}" srcOrd="3" destOrd="0" parTransId="{2B4FFF1E-8987-4A50-8092-2CFACC57AB59}" sibTransId="{71B7B74B-556E-41AB-BC2E-6C2C7DE8CB80}"/>
    <dgm:cxn modelId="{9AFE336F-0A4F-457B-B923-B58887438012}" srcId="{A07B0789-9389-4150-A8EC-591545267864}" destId="{2B668C6A-8C86-4140-8877-2C2E632E0319}" srcOrd="0" destOrd="0" parTransId="{6D2BC303-DEFA-4CEE-92DD-7B3939F8F5BF}" sibTransId="{442E266E-4B85-4E4B-9749-71428FDCEE35}"/>
    <dgm:cxn modelId="{5ED8754F-AF6D-48E2-ABDB-0B52DDAAA3F9}" srcId="{38020EBB-9D42-459D-B8B8-CC694CF371DB}" destId="{EC2400DC-F249-46D4-827C-6A23A88EE315}" srcOrd="4" destOrd="0" parTransId="{B026CC6B-2359-4212-AB18-B7151C73F3A3}" sibTransId="{8F1D0D6D-DB6A-404A-BD7E-C47A55AF06D8}"/>
    <dgm:cxn modelId="{57239C71-72C6-4CC3-B859-93B34B5AAD0B}" srcId="{38020EBB-9D42-459D-B8B8-CC694CF371DB}" destId="{1035EC44-B6A3-411F-A368-2780A94F0362}" srcOrd="1" destOrd="0" parTransId="{E3874179-17D8-4903-9490-080A19FFEEE2}" sibTransId="{6B60AF31-D9E7-4A5E-B6EE-0254AE56C426}"/>
    <dgm:cxn modelId="{F6BF8252-E5D0-4FF7-8249-6D2CB18C7961}" type="presOf" srcId="{7749F93E-006D-4991-99B9-A6AD6D13D6FA}" destId="{6AC32AEB-7A49-4319-8F79-9531763E53AE}" srcOrd="0" destOrd="4" presId="urn:microsoft.com/office/officeart/2005/8/layout/hList1"/>
    <dgm:cxn modelId="{2F78B474-11B6-4AA1-9064-A8B66BF4C48D}" srcId="{9A7DA08B-E420-4CE6-9BB6-95CC3BDB9AD0}" destId="{A3A511C9-70E5-4C5C-B8EA-35B43B2C9F4E}" srcOrd="0" destOrd="0" parTransId="{BFB9ECD6-9C80-4D87-845A-EADFC7ED529E}" sibTransId="{149E3425-8DD6-4A4E-9B0C-D17DA4AC0851}"/>
    <dgm:cxn modelId="{A8ACED81-FEC3-4B1C-A3B2-63FD96B5FB5F}" type="presOf" srcId="{9A7DA08B-E420-4CE6-9BB6-95CC3BDB9AD0}" destId="{ABC5A1F7-F821-4D89-B4D9-0E8D00518EF4}" srcOrd="0" destOrd="0" presId="urn:microsoft.com/office/officeart/2005/8/layout/hList1"/>
    <dgm:cxn modelId="{86B0C88E-493D-449C-9409-EA1E83AA751C}" type="presOf" srcId="{1D6E0ED7-BE3D-4E32-AEA9-7D337D535629}" destId="{6AC32AEB-7A49-4319-8F79-9531763E53AE}" srcOrd="0" destOrd="3" presId="urn:microsoft.com/office/officeart/2005/8/layout/hList1"/>
    <dgm:cxn modelId="{A993D48E-52F1-402C-AEAC-385560571331}" srcId="{38020EBB-9D42-459D-B8B8-CC694CF371DB}" destId="{AE2CD020-FAB7-4ED6-8988-B9F3CD820326}" srcOrd="3" destOrd="0" parTransId="{F9A2AB77-B7BE-40B7-B20E-EE37D3DB0E73}" sibTransId="{6EAC3842-F630-4CCB-8B5A-902BB3BF5B47}"/>
    <dgm:cxn modelId="{BDD2F08F-BA42-42EC-A4EA-75B0C6FB2C97}" srcId="{155C7F73-CC03-40C8-A8AA-3CF6B1F49B07}" destId="{38020EBB-9D42-459D-B8B8-CC694CF371DB}" srcOrd="2" destOrd="0" parTransId="{B90CB81D-52EC-40CD-9B4A-71FB6FFC465D}" sibTransId="{F2A409E6-E3D5-4993-A70F-1EAFE34AED7A}"/>
    <dgm:cxn modelId="{05D13BAD-5419-4B73-B46E-57853B9479D7}" srcId="{155C7F73-CC03-40C8-A8AA-3CF6B1F49B07}" destId="{A07B0789-9389-4150-A8EC-591545267864}" srcOrd="0" destOrd="0" parTransId="{33C24E11-DD35-4347-B589-4AF1219A34F2}" sibTransId="{7F802692-056F-4389-9AAD-F3FF9EBC2717}"/>
    <dgm:cxn modelId="{EA0182B0-7F03-4FEC-8AE6-68E66077E4CF}" type="presOf" srcId="{1035EC44-B6A3-411F-A368-2780A94F0362}" destId="{C402930D-AB29-47E8-89DE-4CDEED79D78E}" srcOrd="0" destOrd="1" presId="urn:microsoft.com/office/officeart/2005/8/layout/hList1"/>
    <dgm:cxn modelId="{18ACDCB7-51D4-415F-ABF0-5698F5BAB7DE}" type="presOf" srcId="{190B3D0A-58D0-4C32-A1EA-4B664A3FC446}" destId="{6AC32AEB-7A49-4319-8F79-9531763E53AE}" srcOrd="0" destOrd="5" presId="urn:microsoft.com/office/officeart/2005/8/layout/hList1"/>
    <dgm:cxn modelId="{19DC91BA-6F78-4918-B4EA-67FFF395A39B}" type="presOf" srcId="{A3A511C9-70E5-4C5C-B8EA-35B43B2C9F4E}" destId="{6AC32AEB-7A49-4319-8F79-9531763E53AE}" srcOrd="0" destOrd="0" presId="urn:microsoft.com/office/officeart/2005/8/layout/hList1"/>
    <dgm:cxn modelId="{CD7A76CC-7188-4E66-938A-6E72760696CF}" type="presOf" srcId="{155C7F73-CC03-40C8-A8AA-3CF6B1F49B07}" destId="{C75593CC-62AF-4835-9D77-00B6D86B97D8}" srcOrd="0" destOrd="0" presId="urn:microsoft.com/office/officeart/2005/8/layout/hList1"/>
    <dgm:cxn modelId="{561D74CF-ABB4-4C7A-BE6C-713FF0DADF25}" type="presOf" srcId="{EE508895-2021-43BD-948B-98EEE6881F8D}" destId="{BEA4DAA5-D08D-4BB0-98E1-3A60CBD96E23}" srcOrd="0" destOrd="1" presId="urn:microsoft.com/office/officeart/2005/8/layout/hList1"/>
    <dgm:cxn modelId="{BB0B74D3-D9A3-4DE7-93F0-70FB509C78D9}" srcId="{38020EBB-9D42-459D-B8B8-CC694CF371DB}" destId="{0BF58B5E-6CAE-43F7-8A46-532E203B3270}" srcOrd="0" destOrd="0" parTransId="{B465EDD5-79B9-4EEF-BCEB-5651057E12A6}" sibTransId="{F567282E-38DD-4AA6-AD53-58D6B236F972}"/>
    <dgm:cxn modelId="{526328ED-B80B-4386-AF51-FDDCFFE57048}" srcId="{9A7DA08B-E420-4CE6-9BB6-95CC3BDB9AD0}" destId="{7DD8BE0B-82FF-4A60-B660-64C079426E6A}" srcOrd="2" destOrd="0" parTransId="{A7635785-9B5D-4512-AEFC-3BB4A952F39B}" sibTransId="{569B6C84-5E81-4258-8DFB-12023CA34E20}"/>
    <dgm:cxn modelId="{FF751EF5-9D9D-4B62-A1AE-C4F350AD353F}" type="presOf" srcId="{71BF65F8-E09F-4466-A5EB-4040E157EDF6}" destId="{6AC32AEB-7A49-4319-8F79-9531763E53AE}" srcOrd="0" destOrd="1" presId="urn:microsoft.com/office/officeart/2005/8/layout/hList1"/>
    <dgm:cxn modelId="{88687BF9-D145-411A-A656-D75D80C51940}" type="presOf" srcId="{75E678CA-D12B-4FAE-BDA6-D8C84E5F831A}" destId="{6AC32AEB-7A49-4319-8F79-9531763E53AE}" srcOrd="0" destOrd="6" presId="urn:microsoft.com/office/officeart/2005/8/layout/hList1"/>
    <dgm:cxn modelId="{C1FA4265-6228-4B44-9314-5B1ECA977ED0}" type="presParOf" srcId="{C75593CC-62AF-4835-9D77-00B6D86B97D8}" destId="{3E8FE29B-E1FD-4E3E-B460-E129897F899D}" srcOrd="0" destOrd="0" presId="urn:microsoft.com/office/officeart/2005/8/layout/hList1"/>
    <dgm:cxn modelId="{A78E0F82-7404-4AE3-9FCF-08CFD55DF72D}" type="presParOf" srcId="{3E8FE29B-E1FD-4E3E-B460-E129897F899D}" destId="{C8EC7EE8-7FEE-442F-9562-15792951D3E2}" srcOrd="0" destOrd="0" presId="urn:microsoft.com/office/officeart/2005/8/layout/hList1"/>
    <dgm:cxn modelId="{656E6D3B-A9A4-41F8-983A-9D61530E6E4C}" type="presParOf" srcId="{3E8FE29B-E1FD-4E3E-B460-E129897F899D}" destId="{BEA4DAA5-D08D-4BB0-98E1-3A60CBD96E23}" srcOrd="1" destOrd="0" presId="urn:microsoft.com/office/officeart/2005/8/layout/hList1"/>
    <dgm:cxn modelId="{A8E2AACC-F7CD-4E56-AAA5-D6941EA0924C}" type="presParOf" srcId="{C75593CC-62AF-4835-9D77-00B6D86B97D8}" destId="{C0B40C41-9818-4AE5-8BE5-311D81EC0BEC}" srcOrd="1" destOrd="0" presId="urn:microsoft.com/office/officeart/2005/8/layout/hList1"/>
    <dgm:cxn modelId="{0A29BAAC-A1EA-47BA-99EF-76AF4A2F08E3}" type="presParOf" srcId="{C75593CC-62AF-4835-9D77-00B6D86B97D8}" destId="{6338FDEA-C5C5-495A-BEC9-441E0FAF7975}" srcOrd="2" destOrd="0" presId="urn:microsoft.com/office/officeart/2005/8/layout/hList1"/>
    <dgm:cxn modelId="{738D560D-261E-4CBC-8720-D4B508EA8931}" type="presParOf" srcId="{6338FDEA-C5C5-495A-BEC9-441E0FAF7975}" destId="{ABC5A1F7-F821-4D89-B4D9-0E8D00518EF4}" srcOrd="0" destOrd="0" presId="urn:microsoft.com/office/officeart/2005/8/layout/hList1"/>
    <dgm:cxn modelId="{3B6B8882-2B17-467B-ABCC-55A4F12C9A5B}" type="presParOf" srcId="{6338FDEA-C5C5-495A-BEC9-441E0FAF7975}" destId="{6AC32AEB-7A49-4319-8F79-9531763E53AE}" srcOrd="1" destOrd="0" presId="urn:microsoft.com/office/officeart/2005/8/layout/hList1"/>
    <dgm:cxn modelId="{CC891427-751D-431B-96D1-4F41EB4E1EE2}" type="presParOf" srcId="{C75593CC-62AF-4835-9D77-00B6D86B97D8}" destId="{058B728A-B718-4FA3-8C9B-905F291F0EEA}" srcOrd="3" destOrd="0" presId="urn:microsoft.com/office/officeart/2005/8/layout/hList1"/>
    <dgm:cxn modelId="{E786655A-FB2B-4BB1-B771-9B4BECD92CE9}" type="presParOf" srcId="{C75593CC-62AF-4835-9D77-00B6D86B97D8}" destId="{45F230F4-D2F6-4FF7-AEEC-44835CE1F820}" srcOrd="4" destOrd="0" presId="urn:microsoft.com/office/officeart/2005/8/layout/hList1"/>
    <dgm:cxn modelId="{21B200E8-C1ED-47B5-833A-5FE8FD0628C0}" type="presParOf" srcId="{45F230F4-D2F6-4FF7-AEEC-44835CE1F820}" destId="{8723B0EF-6CE0-4731-80CA-8FE22D80D320}" srcOrd="0" destOrd="0" presId="urn:microsoft.com/office/officeart/2005/8/layout/hList1"/>
    <dgm:cxn modelId="{FBE50872-6BE6-47A5-B8F9-D6783CDEB222}" type="presParOf" srcId="{45F230F4-D2F6-4FF7-AEEC-44835CE1F820}" destId="{C402930D-AB29-47E8-89DE-4CDEED79D78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C7EE8-7FEE-442F-9562-15792951D3E2}">
      <dsp:nvSpPr>
        <dsp:cNvPr id="0" name=""/>
        <dsp:cNvSpPr/>
      </dsp:nvSpPr>
      <dsp:spPr>
        <a:xfrm>
          <a:off x="3971" y="205232"/>
          <a:ext cx="3214316" cy="54720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Gill Sans MT"/>
            </a:rPr>
            <a:t>Stop</a:t>
          </a:r>
          <a:endParaRPr lang="en-US" sz="1900" b="1" i="0" u="none" strike="noStrike" kern="1200" cap="none" baseline="0" noProof="0" dirty="0">
            <a:latin typeface="Gill Sans MT"/>
          </a:endParaRPr>
        </a:p>
      </dsp:txBody>
      <dsp:txXfrm>
        <a:off x="3971" y="205232"/>
        <a:ext cx="3214316" cy="547200"/>
      </dsp:txXfrm>
    </dsp:sp>
    <dsp:sp modelId="{BEA4DAA5-D08D-4BB0-98E1-3A60CBD96E23}">
      <dsp:nvSpPr>
        <dsp:cNvPr id="0" name=""/>
        <dsp:cNvSpPr/>
      </dsp:nvSpPr>
      <dsp:spPr>
        <a:xfrm>
          <a:off x="3296" y="764388"/>
          <a:ext cx="3214316" cy="3608474"/>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Gill Sans MT"/>
            </a:rPr>
            <a:t>Stay calm, take a deep breath</a:t>
          </a:r>
        </a:p>
        <a:p>
          <a:pPr marL="171450" lvl="1" indent="-171450" algn="l" defTabSz="844550">
            <a:lnSpc>
              <a:spcPct val="90000"/>
            </a:lnSpc>
            <a:spcBef>
              <a:spcPct val="0"/>
            </a:spcBef>
            <a:spcAft>
              <a:spcPct val="15000"/>
            </a:spcAft>
            <a:buChar char="•"/>
          </a:pPr>
          <a:r>
            <a:rPr lang="en-US" sz="1900" kern="1200" dirty="0">
              <a:latin typeface="Gill Sans MT"/>
            </a:rPr>
            <a:t>Get control of myself</a:t>
          </a:r>
        </a:p>
      </dsp:txBody>
      <dsp:txXfrm>
        <a:off x="3296" y="764388"/>
        <a:ext cx="3214316" cy="3608474"/>
      </dsp:txXfrm>
    </dsp:sp>
    <dsp:sp modelId="{ABC5A1F7-F821-4D89-B4D9-0E8D00518EF4}">
      <dsp:nvSpPr>
        <dsp:cNvPr id="0" name=""/>
        <dsp:cNvSpPr/>
      </dsp:nvSpPr>
      <dsp:spPr>
        <a:xfrm>
          <a:off x="3667617" y="217188"/>
          <a:ext cx="3214316" cy="54720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Gill Sans MT"/>
            </a:rPr>
            <a:t>Think</a:t>
          </a:r>
        </a:p>
      </dsp:txBody>
      <dsp:txXfrm>
        <a:off x="3667617" y="217188"/>
        <a:ext cx="3214316" cy="547200"/>
      </dsp:txXfrm>
    </dsp:sp>
    <dsp:sp modelId="{6AC32AEB-7A49-4319-8F79-9531763E53AE}">
      <dsp:nvSpPr>
        <dsp:cNvPr id="0" name=""/>
        <dsp:cNvSpPr/>
      </dsp:nvSpPr>
      <dsp:spPr>
        <a:xfrm>
          <a:off x="3667617" y="764388"/>
          <a:ext cx="3214316" cy="3608474"/>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Gill Sans MT"/>
            </a:rPr>
            <a:t>What is the problem?</a:t>
          </a:r>
        </a:p>
        <a:p>
          <a:pPr marL="171450" lvl="1" indent="-171450" algn="l" defTabSz="844550">
            <a:lnSpc>
              <a:spcPct val="90000"/>
            </a:lnSpc>
            <a:spcBef>
              <a:spcPct val="0"/>
            </a:spcBef>
            <a:spcAft>
              <a:spcPct val="15000"/>
            </a:spcAft>
            <a:buChar char="•"/>
          </a:pPr>
          <a:r>
            <a:rPr lang="en-US" sz="1900" kern="1200" dirty="0">
              <a:latin typeface="Gill Sans MT"/>
            </a:rPr>
            <a:t>What am I being pressured to do?</a:t>
          </a:r>
        </a:p>
        <a:p>
          <a:pPr marL="171450" lvl="1" indent="-171450" algn="l" defTabSz="844550">
            <a:lnSpc>
              <a:spcPct val="90000"/>
            </a:lnSpc>
            <a:spcBef>
              <a:spcPct val="0"/>
            </a:spcBef>
            <a:spcAft>
              <a:spcPct val="15000"/>
            </a:spcAft>
            <a:buChar char="•"/>
          </a:pPr>
          <a:r>
            <a:rPr lang="en-US" sz="1900" kern="1200" dirty="0">
              <a:latin typeface="Gill Sans MT"/>
            </a:rPr>
            <a:t>What am I feeling? What is the other person feeling?</a:t>
          </a:r>
        </a:p>
        <a:p>
          <a:pPr marL="171450" lvl="1" indent="-171450" algn="l" defTabSz="844550">
            <a:lnSpc>
              <a:spcPct val="90000"/>
            </a:lnSpc>
            <a:spcBef>
              <a:spcPct val="0"/>
            </a:spcBef>
            <a:spcAft>
              <a:spcPct val="15000"/>
            </a:spcAft>
            <a:buChar char="•"/>
          </a:pPr>
          <a:r>
            <a:rPr lang="en-US" sz="1900" kern="1200" dirty="0">
              <a:latin typeface="Gill Sans MT"/>
            </a:rPr>
            <a:t>What are my choices?</a:t>
          </a:r>
        </a:p>
        <a:p>
          <a:pPr marL="171450" lvl="1" indent="-171450" algn="l" defTabSz="844550">
            <a:lnSpc>
              <a:spcPct val="90000"/>
            </a:lnSpc>
            <a:spcBef>
              <a:spcPct val="0"/>
            </a:spcBef>
            <a:spcAft>
              <a:spcPct val="15000"/>
            </a:spcAft>
            <a:buChar char="•"/>
          </a:pPr>
          <a:r>
            <a:rPr lang="en-US" sz="1900" kern="1200" dirty="0">
              <a:latin typeface="Gill Sans MT"/>
            </a:rPr>
            <a:t>What do I want?</a:t>
          </a:r>
        </a:p>
        <a:p>
          <a:pPr marL="171450" lvl="1" indent="-171450" algn="l" defTabSz="844550">
            <a:lnSpc>
              <a:spcPct val="90000"/>
            </a:lnSpc>
            <a:spcBef>
              <a:spcPct val="0"/>
            </a:spcBef>
            <a:spcAft>
              <a:spcPct val="15000"/>
            </a:spcAft>
            <a:buChar char="•"/>
          </a:pPr>
          <a:r>
            <a:rPr lang="en-US" sz="1900" kern="1200" dirty="0">
              <a:latin typeface="Gill Sans MT"/>
            </a:rPr>
            <a:t>How do I stay in control?</a:t>
          </a:r>
        </a:p>
        <a:p>
          <a:pPr marL="171450" lvl="1" indent="-171450" algn="l" defTabSz="844550">
            <a:lnSpc>
              <a:spcPct val="90000"/>
            </a:lnSpc>
            <a:spcBef>
              <a:spcPct val="0"/>
            </a:spcBef>
            <a:spcAft>
              <a:spcPct val="15000"/>
            </a:spcAft>
            <a:buChar char="•"/>
          </a:pPr>
          <a:r>
            <a:rPr lang="en-US" sz="1900" kern="1200" dirty="0">
              <a:latin typeface="Gill Sans MT"/>
            </a:rPr>
            <a:t>What alternatives can I suggest?</a:t>
          </a:r>
        </a:p>
        <a:p>
          <a:pPr marL="171450" lvl="1" indent="-171450" algn="l" defTabSz="844550">
            <a:lnSpc>
              <a:spcPct val="90000"/>
            </a:lnSpc>
            <a:spcBef>
              <a:spcPct val="0"/>
            </a:spcBef>
            <a:spcAft>
              <a:spcPct val="15000"/>
            </a:spcAft>
            <a:buChar char="•"/>
          </a:pPr>
          <a:r>
            <a:rPr lang="en-US" sz="1900" kern="1200" dirty="0">
              <a:latin typeface="Gill Sans MT"/>
            </a:rPr>
            <a:t>What are the possible consequences?</a:t>
          </a:r>
        </a:p>
      </dsp:txBody>
      <dsp:txXfrm>
        <a:off x="3667617" y="764388"/>
        <a:ext cx="3214316" cy="3608474"/>
      </dsp:txXfrm>
    </dsp:sp>
    <dsp:sp modelId="{8723B0EF-6CE0-4731-80CA-8FE22D80D320}">
      <dsp:nvSpPr>
        <dsp:cNvPr id="0" name=""/>
        <dsp:cNvSpPr/>
      </dsp:nvSpPr>
      <dsp:spPr>
        <a:xfrm>
          <a:off x="7331938" y="217188"/>
          <a:ext cx="3214316" cy="54720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Gill Sans MT"/>
            </a:rPr>
            <a:t>Act</a:t>
          </a:r>
        </a:p>
      </dsp:txBody>
      <dsp:txXfrm>
        <a:off x="7331938" y="217188"/>
        <a:ext cx="3214316" cy="547200"/>
      </dsp:txXfrm>
    </dsp:sp>
    <dsp:sp modelId="{C402930D-AB29-47E8-89DE-4CDEED79D78E}">
      <dsp:nvSpPr>
        <dsp:cNvPr id="0" name=""/>
        <dsp:cNvSpPr/>
      </dsp:nvSpPr>
      <dsp:spPr>
        <a:xfrm>
          <a:off x="7331938" y="764388"/>
          <a:ext cx="3214316" cy="3608474"/>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Gill Sans MT"/>
            </a:rPr>
            <a:t>Evaluate the possible consequences</a:t>
          </a:r>
        </a:p>
        <a:p>
          <a:pPr marL="171450" lvl="1" indent="-171450" algn="l" defTabSz="844550">
            <a:lnSpc>
              <a:spcPct val="90000"/>
            </a:lnSpc>
            <a:spcBef>
              <a:spcPct val="0"/>
            </a:spcBef>
            <a:spcAft>
              <a:spcPct val="15000"/>
            </a:spcAft>
            <a:buChar char="•"/>
          </a:pPr>
          <a:r>
            <a:rPr lang="en-US" sz="1900" kern="1200" dirty="0">
              <a:latin typeface="Gill Sans MT"/>
            </a:rPr>
            <a:t>Make the best choice</a:t>
          </a:r>
        </a:p>
        <a:p>
          <a:pPr marL="171450" lvl="1" indent="-171450" algn="l" defTabSz="844550">
            <a:lnSpc>
              <a:spcPct val="90000"/>
            </a:lnSpc>
            <a:spcBef>
              <a:spcPct val="0"/>
            </a:spcBef>
            <a:spcAft>
              <a:spcPct val="15000"/>
            </a:spcAft>
            <a:buChar char="•"/>
          </a:pPr>
          <a:r>
            <a:rPr lang="en-US" sz="1900" kern="1200" dirty="0">
              <a:latin typeface="Gill Sans MT"/>
            </a:rPr>
            <a:t>How well did it work?</a:t>
          </a:r>
        </a:p>
        <a:p>
          <a:pPr marL="171450" lvl="1" indent="-171450" algn="l" defTabSz="844550">
            <a:lnSpc>
              <a:spcPct val="90000"/>
            </a:lnSpc>
            <a:spcBef>
              <a:spcPct val="0"/>
            </a:spcBef>
            <a:spcAft>
              <a:spcPct val="15000"/>
            </a:spcAft>
            <a:buChar char="•"/>
          </a:pPr>
          <a:r>
            <a:rPr lang="en-US" sz="1900" kern="1200" dirty="0">
              <a:latin typeface="Gill Sans MT"/>
            </a:rPr>
            <a:t>Get help, if necessary</a:t>
          </a:r>
        </a:p>
        <a:p>
          <a:pPr marL="171450" lvl="1" indent="-171450" algn="l" defTabSz="844550">
            <a:lnSpc>
              <a:spcPct val="90000"/>
            </a:lnSpc>
            <a:spcBef>
              <a:spcPct val="0"/>
            </a:spcBef>
            <a:spcAft>
              <a:spcPct val="15000"/>
            </a:spcAft>
            <a:buChar char="•"/>
          </a:pPr>
          <a:r>
            <a:rPr lang="en-US" sz="1900" kern="1200" dirty="0">
              <a:latin typeface="Gill Sans MT"/>
            </a:rPr>
            <a:t>Make a new choice </a:t>
          </a:r>
        </a:p>
      </dsp:txBody>
      <dsp:txXfrm>
        <a:off x="7331938" y="764388"/>
        <a:ext cx="3214316" cy="360847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6C3D2F-5A05-4596-A225-FC14565701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39C051B-F26C-4470-B56C-092B4E1C4C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E9A1B5-1BE4-4CD6-80C4-143959F034D3}" type="datetimeFigureOut">
              <a:rPr lang="en-US" smtClean="0"/>
              <a:t>12/15/2020</a:t>
            </a:fld>
            <a:endParaRPr lang="en-US" dirty="0"/>
          </a:p>
        </p:txBody>
      </p:sp>
      <p:sp>
        <p:nvSpPr>
          <p:cNvPr id="4" name="Footer Placeholder 3">
            <a:extLst>
              <a:ext uri="{FF2B5EF4-FFF2-40B4-BE49-F238E27FC236}">
                <a16:creationId xmlns:a16="http://schemas.microsoft.com/office/drawing/2014/main" id="{CD59DB8B-3A1C-4291-8A97-C19C5D31C3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E6310B9-42FE-4FE9-8C0B-5C7382DBB0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FCFFF0-B784-4FE7-8A38-F89DE294F830}" type="slidenum">
              <a:rPr lang="en-US" smtClean="0"/>
              <a:t>‹#›</a:t>
            </a:fld>
            <a:endParaRPr lang="en-US" dirty="0"/>
          </a:p>
        </p:txBody>
      </p:sp>
    </p:spTree>
    <p:extLst>
      <p:ext uri="{BB962C8B-B14F-4D97-AF65-F5344CB8AC3E}">
        <p14:creationId xmlns:p14="http://schemas.microsoft.com/office/powerpoint/2010/main" val="2101566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6120A-21AF-4F12-ABAA-66A70823631B}" type="datetimeFigureOut">
              <a:rPr lang="en-US" smtClean="0"/>
              <a:t>12/15/2020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C672F-171E-46DC-915C-C7BCF99F5C42}" type="slidenum">
              <a:rPr lang="en-US" smtClean="0"/>
              <a:t>‹#›</a:t>
            </a:fld>
            <a:endParaRPr lang="en-US" dirty="0"/>
          </a:p>
        </p:txBody>
      </p:sp>
    </p:spTree>
    <p:extLst>
      <p:ext uri="{BB962C8B-B14F-4D97-AF65-F5344CB8AC3E}">
        <p14:creationId xmlns:p14="http://schemas.microsoft.com/office/powerpoint/2010/main" val="1958498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Animations</a:t>
            </a:r>
          </a:p>
        </p:txBody>
      </p:sp>
      <p:sp>
        <p:nvSpPr>
          <p:cNvPr id="4" name="Slide Number Placeholder 3"/>
          <p:cNvSpPr>
            <a:spLocks noGrp="1"/>
          </p:cNvSpPr>
          <p:nvPr>
            <p:ph type="sldNum" sz="quarter" idx="5"/>
          </p:nvPr>
        </p:nvSpPr>
        <p:spPr/>
        <p:txBody>
          <a:bodyPr/>
          <a:lstStyle/>
          <a:p>
            <a:fld id="{998C672F-171E-46DC-915C-C7BCF99F5C42}" type="slidenum">
              <a:rPr lang="en-US" smtClean="0"/>
              <a:t>5</a:t>
            </a:fld>
            <a:endParaRPr lang="en-US" dirty="0"/>
          </a:p>
        </p:txBody>
      </p:sp>
    </p:spTree>
    <p:extLst>
      <p:ext uri="{BB962C8B-B14F-4D97-AF65-F5344CB8AC3E}">
        <p14:creationId xmlns:p14="http://schemas.microsoft.com/office/powerpoint/2010/main" val="3194956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How does the age difference between Morgan and Sean affect their relationship? Do they have trust, respect, equality and open communication?</a:t>
            </a:r>
          </a:p>
        </p:txBody>
      </p:sp>
      <p:sp>
        <p:nvSpPr>
          <p:cNvPr id="4" name="Slide Number Placeholder 3"/>
          <p:cNvSpPr>
            <a:spLocks noGrp="1"/>
          </p:cNvSpPr>
          <p:nvPr>
            <p:ph type="sldNum" sz="quarter" idx="5"/>
          </p:nvPr>
        </p:nvSpPr>
        <p:spPr/>
        <p:txBody>
          <a:bodyPr/>
          <a:lstStyle/>
          <a:p>
            <a:fld id="{998C672F-171E-46DC-915C-C7BCF99F5C42}" type="slidenum">
              <a:rPr lang="en-US" smtClean="0"/>
              <a:t>6</a:t>
            </a:fld>
            <a:endParaRPr lang="en-US" dirty="0"/>
          </a:p>
        </p:txBody>
      </p:sp>
    </p:spTree>
    <p:extLst>
      <p:ext uri="{BB962C8B-B14F-4D97-AF65-F5344CB8AC3E}">
        <p14:creationId xmlns:p14="http://schemas.microsoft.com/office/powerpoint/2010/main" val="1895985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breakout rooms or have students use the chat to work with partner)</a:t>
            </a:r>
          </a:p>
        </p:txBody>
      </p:sp>
      <p:sp>
        <p:nvSpPr>
          <p:cNvPr id="4" name="Slide Number Placeholder 3"/>
          <p:cNvSpPr>
            <a:spLocks noGrp="1"/>
          </p:cNvSpPr>
          <p:nvPr>
            <p:ph type="sldNum" sz="quarter" idx="5"/>
          </p:nvPr>
        </p:nvSpPr>
        <p:spPr/>
        <p:txBody>
          <a:bodyPr/>
          <a:lstStyle/>
          <a:p>
            <a:fld id="{998C672F-171E-46DC-915C-C7BCF99F5C42}" type="slidenum">
              <a:rPr lang="en-US" smtClean="0"/>
              <a:t>7</a:t>
            </a:fld>
            <a:endParaRPr lang="en-US" dirty="0"/>
          </a:p>
        </p:txBody>
      </p:sp>
    </p:spTree>
    <p:extLst>
      <p:ext uri="{BB962C8B-B14F-4D97-AF65-F5344CB8AC3E}">
        <p14:creationId xmlns:p14="http://schemas.microsoft.com/office/powerpoint/2010/main" val="1849066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 2020 Edit: Using videos suggested by ETR, not Nicole's Choice.</a:t>
            </a:r>
          </a:p>
        </p:txBody>
      </p:sp>
      <p:sp>
        <p:nvSpPr>
          <p:cNvPr id="4" name="Slide Number Placeholder 3"/>
          <p:cNvSpPr>
            <a:spLocks noGrp="1"/>
          </p:cNvSpPr>
          <p:nvPr>
            <p:ph type="sldNum" sz="quarter" idx="5"/>
          </p:nvPr>
        </p:nvSpPr>
        <p:spPr/>
        <p:txBody>
          <a:bodyPr/>
          <a:lstStyle/>
          <a:p>
            <a:fld id="{998C672F-171E-46DC-915C-C7BCF99F5C42}" type="slidenum">
              <a:rPr lang="en-US" smtClean="0"/>
              <a:t>12</a:t>
            </a:fld>
            <a:endParaRPr lang="en-US" dirty="0"/>
          </a:p>
        </p:txBody>
      </p:sp>
    </p:spTree>
    <p:extLst>
      <p:ext uri="{BB962C8B-B14F-4D97-AF65-F5344CB8AC3E}">
        <p14:creationId xmlns:p14="http://schemas.microsoft.com/office/powerpoint/2010/main" val="2177133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Take Aw</a:t>
            </a:r>
          </a:p>
          <a:p>
            <a:r>
              <a:rPr lang="en-US" dirty="0"/>
              <a:t>Sometimes people may end up having unprotected sex. </a:t>
            </a:r>
          </a:p>
          <a:p>
            <a:r>
              <a:rPr lang="en-US" dirty="0"/>
              <a:t>If you have unprotected sex, the responsible thing to do is to get tested for STIs. If pregnancy is a concern, get Emergency Contraception as soon as possible following unprotected sex.  </a:t>
            </a:r>
          </a:p>
          <a:p>
            <a:r>
              <a:rPr lang="en-US" dirty="0"/>
              <a:t>It is important to talk with your partner about protecting yourself from STIs. If you or your partner get tested and have an STI, talk openly and receive treatment. </a:t>
            </a:r>
            <a:r>
              <a:rPr lang="en-US" dirty="0" err="1"/>
              <a:t>ay’s</a:t>
            </a:r>
            <a:r>
              <a:rPr lang="en-US" dirty="0"/>
              <a:t>: </a:t>
            </a:r>
          </a:p>
        </p:txBody>
      </p:sp>
      <p:sp>
        <p:nvSpPr>
          <p:cNvPr id="4" name="Slide Number Placeholder 3"/>
          <p:cNvSpPr>
            <a:spLocks noGrp="1"/>
          </p:cNvSpPr>
          <p:nvPr>
            <p:ph type="sldNum" sz="quarter" idx="5"/>
          </p:nvPr>
        </p:nvSpPr>
        <p:spPr/>
        <p:txBody>
          <a:bodyPr/>
          <a:lstStyle/>
          <a:p>
            <a:fld id="{998C672F-171E-46DC-915C-C7BCF99F5C42}" type="slidenum">
              <a:rPr lang="en-US" smtClean="0"/>
              <a:t>15</a:t>
            </a:fld>
            <a:endParaRPr lang="en-US" dirty="0"/>
          </a:p>
        </p:txBody>
      </p:sp>
    </p:spTree>
    <p:extLst>
      <p:ext uri="{BB962C8B-B14F-4D97-AF65-F5344CB8AC3E}">
        <p14:creationId xmlns:p14="http://schemas.microsoft.com/office/powerpoint/2010/main" val="293264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it’s clear which students are going each round. The first 4 are in the presentation. Use the rest of the statements from “AIDS Basketball” starting on page 98.</a:t>
            </a:r>
          </a:p>
          <a:p>
            <a:r>
              <a:rPr lang="en-US" dirty="0"/>
              <a:t>This can also be done in </a:t>
            </a:r>
            <a:r>
              <a:rPr lang="en-US" dirty="0" err="1"/>
              <a:t>kahoot</a:t>
            </a:r>
            <a:r>
              <a:rPr lang="en-US" dirty="0"/>
              <a:t> or another interactive platform.</a:t>
            </a:r>
          </a:p>
        </p:txBody>
      </p:sp>
      <p:sp>
        <p:nvSpPr>
          <p:cNvPr id="4" name="Slide Number Placeholder 3"/>
          <p:cNvSpPr>
            <a:spLocks noGrp="1"/>
          </p:cNvSpPr>
          <p:nvPr>
            <p:ph type="sldNum" sz="quarter" idx="5"/>
          </p:nvPr>
        </p:nvSpPr>
        <p:spPr/>
        <p:txBody>
          <a:bodyPr/>
          <a:lstStyle/>
          <a:p>
            <a:fld id="{998C672F-171E-46DC-915C-C7BCF99F5C42}" type="slidenum">
              <a:rPr lang="en-US" smtClean="0"/>
              <a:t>16</a:t>
            </a:fld>
            <a:endParaRPr lang="en-US" dirty="0"/>
          </a:p>
        </p:txBody>
      </p:sp>
    </p:spTree>
    <p:extLst>
      <p:ext uri="{BB962C8B-B14F-4D97-AF65-F5344CB8AC3E}">
        <p14:creationId xmlns:p14="http://schemas.microsoft.com/office/powerpoint/2010/main" val="1697980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C672F-171E-46DC-915C-C7BCF99F5C42}" type="slidenum">
              <a:rPr lang="en-US" smtClean="0"/>
              <a:t>21</a:t>
            </a:fld>
            <a:endParaRPr lang="en-US" dirty="0"/>
          </a:p>
        </p:txBody>
      </p:sp>
    </p:spTree>
    <p:extLst>
      <p:ext uri="{BB962C8B-B14F-4D97-AF65-F5344CB8AC3E}">
        <p14:creationId xmlns:p14="http://schemas.microsoft.com/office/powerpoint/2010/main" val="360341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85652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91557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34710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5471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09339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55252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43775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50039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67831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96464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8747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12/15/2020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065442623"/>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48zdZ6x3SK4&amp;feature=youtu.b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xxV7CiE2Bwc&amp;feature=youtu.b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188DD-3717-47D0-B979-D111D81B46AA}"/>
              </a:ext>
            </a:extLst>
          </p:cNvPr>
          <p:cNvSpPr>
            <a:spLocks noGrp="1"/>
          </p:cNvSpPr>
          <p:nvPr>
            <p:ph type="ctrTitle"/>
          </p:nvPr>
        </p:nvSpPr>
        <p:spPr>
          <a:xfrm>
            <a:off x="1539240" y="1283278"/>
            <a:ext cx="9235440" cy="2575115"/>
          </a:xfrm>
        </p:spPr>
        <p:txBody>
          <a:bodyPr>
            <a:noAutofit/>
          </a:bodyPr>
          <a:lstStyle/>
          <a:p>
            <a:r>
              <a:rPr lang="en-US" sz="5400" b="1" dirty="0"/>
              <a:t>Strategies for Preventing HIV Infection: Stop, Think, and Act</a:t>
            </a:r>
          </a:p>
        </p:txBody>
      </p:sp>
      <p:sp>
        <p:nvSpPr>
          <p:cNvPr id="3" name="TextBox 2">
            <a:extLst>
              <a:ext uri="{FF2B5EF4-FFF2-40B4-BE49-F238E27FC236}">
                <a16:creationId xmlns:a16="http://schemas.microsoft.com/office/drawing/2014/main" id="{ADB3E9B6-84A7-4C95-AD11-D12D41F97F96}"/>
              </a:ext>
            </a:extLst>
          </p:cNvPr>
          <p:cNvSpPr txBox="1"/>
          <p:nvPr/>
        </p:nvSpPr>
        <p:spPr>
          <a:xfrm>
            <a:off x="5264539" y="6129336"/>
            <a:ext cx="13577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Module 4</a:t>
            </a:r>
          </a:p>
        </p:txBody>
      </p:sp>
    </p:spTree>
    <p:extLst>
      <p:ext uri="{BB962C8B-B14F-4D97-AF65-F5344CB8AC3E}">
        <p14:creationId xmlns:p14="http://schemas.microsoft.com/office/powerpoint/2010/main" val="1957017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10;&#10;Description automatically generated">
            <a:extLst>
              <a:ext uri="{FF2B5EF4-FFF2-40B4-BE49-F238E27FC236}">
                <a16:creationId xmlns:a16="http://schemas.microsoft.com/office/drawing/2014/main" id="{0DF8263C-55B0-43DE-9D1A-8669EEEC0CCE}"/>
              </a:ext>
            </a:extLst>
          </p:cNvPr>
          <p:cNvPicPr>
            <a:picLocks noChangeAspect="1"/>
          </p:cNvPicPr>
          <p:nvPr/>
        </p:nvPicPr>
        <p:blipFill>
          <a:blip r:embed="rId2"/>
          <a:stretch>
            <a:fillRect/>
          </a:stretch>
        </p:blipFill>
        <p:spPr>
          <a:xfrm>
            <a:off x="1381125" y="-3532"/>
            <a:ext cx="5095875" cy="6865063"/>
          </a:xfrm>
          <a:prstGeom prst="rect">
            <a:avLst/>
          </a:prstGeom>
        </p:spPr>
      </p:pic>
      <p:sp>
        <p:nvSpPr>
          <p:cNvPr id="3" name="Title 2">
            <a:extLst>
              <a:ext uri="{FF2B5EF4-FFF2-40B4-BE49-F238E27FC236}">
                <a16:creationId xmlns:a16="http://schemas.microsoft.com/office/drawing/2014/main" id="{27973A3E-0DD7-4081-B2B9-DE0FBC76D05A}"/>
              </a:ext>
            </a:extLst>
          </p:cNvPr>
          <p:cNvSpPr>
            <a:spLocks noGrp="1"/>
          </p:cNvSpPr>
          <p:nvPr>
            <p:ph type="title"/>
          </p:nvPr>
        </p:nvSpPr>
        <p:spPr>
          <a:xfrm>
            <a:off x="7957561" y="171450"/>
            <a:ext cx="3932237" cy="1600200"/>
          </a:xfrm>
        </p:spPr>
        <p:txBody>
          <a:bodyPr>
            <a:noAutofit/>
          </a:bodyPr>
          <a:lstStyle/>
          <a:p>
            <a:pPr algn="ctr"/>
            <a:r>
              <a:rPr lang="en-US" sz="2800" dirty="0"/>
              <a:t>Sean and Morgan Case Study</a:t>
            </a:r>
          </a:p>
        </p:txBody>
      </p:sp>
      <p:sp>
        <p:nvSpPr>
          <p:cNvPr id="5" name="Text Placeholder 4">
            <a:extLst>
              <a:ext uri="{FF2B5EF4-FFF2-40B4-BE49-F238E27FC236}">
                <a16:creationId xmlns:a16="http://schemas.microsoft.com/office/drawing/2014/main" id="{CCB03CEC-E5B7-4C80-9D49-0D337C0B0553}"/>
              </a:ext>
            </a:extLst>
          </p:cNvPr>
          <p:cNvSpPr>
            <a:spLocks noGrp="1"/>
          </p:cNvSpPr>
          <p:nvPr>
            <p:ph type="body" sz="half" idx="2"/>
          </p:nvPr>
        </p:nvSpPr>
        <p:spPr>
          <a:xfrm>
            <a:off x="8195008" y="1960411"/>
            <a:ext cx="3663617" cy="4164164"/>
          </a:xfrm>
        </p:spPr>
        <p:txBody>
          <a:bodyPr vert="horz" lIns="91440" tIns="45720" rIns="91440" bIns="45720" rtlCol="0" anchor="t">
            <a:normAutofit/>
          </a:bodyPr>
          <a:lstStyle/>
          <a:p>
            <a:r>
              <a:rPr lang="en-US" sz="2400" dirty="0"/>
              <a:t>Take the next few minutes to work in pairs on your worksheet</a:t>
            </a:r>
            <a:endParaRPr lang="en-US" dirty="0"/>
          </a:p>
          <a:p>
            <a:endParaRPr lang="en-US" sz="2400" dirty="0"/>
          </a:p>
          <a:p>
            <a:r>
              <a:rPr lang="en-US" sz="2400" dirty="0"/>
              <a:t>Once completed, we will come back together to review</a:t>
            </a:r>
            <a:endParaRPr lang="en-US" dirty="0"/>
          </a:p>
          <a:p>
            <a:pPr marL="285750" indent="-285750">
              <a:buChar char="•"/>
            </a:pPr>
            <a:endParaRPr lang="en-US" dirty="0"/>
          </a:p>
          <a:p>
            <a:pPr marL="285750" indent="-285750">
              <a:buChar char="•"/>
            </a:pPr>
            <a:endParaRPr lang="en-US" dirty="0"/>
          </a:p>
        </p:txBody>
      </p:sp>
    </p:spTree>
    <p:extLst>
      <p:ext uri="{BB962C8B-B14F-4D97-AF65-F5344CB8AC3E}">
        <p14:creationId xmlns:p14="http://schemas.microsoft.com/office/powerpoint/2010/main" val="1530916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B27765-0A16-41C4-A6D1-1B9A3EDB1232}"/>
              </a:ext>
            </a:extLst>
          </p:cNvPr>
          <p:cNvSpPr>
            <a:spLocks noGrp="1"/>
          </p:cNvSpPr>
          <p:nvPr>
            <p:ph type="title" idx="4294967295"/>
          </p:nvPr>
        </p:nvSpPr>
        <p:spPr>
          <a:xfrm>
            <a:off x="779318" y="1072140"/>
            <a:ext cx="4987925" cy="4668837"/>
          </a:xfrm>
        </p:spPr>
        <p:txBody>
          <a:bodyPr>
            <a:normAutofit/>
          </a:bodyPr>
          <a:lstStyle/>
          <a:p>
            <a:pPr algn="ctr"/>
            <a:r>
              <a:rPr lang="en-US" b="1" u="sng" dirty="0">
                <a:latin typeface="Gill Sans MT"/>
              </a:rPr>
              <a:t>DISCUSSION:</a:t>
            </a:r>
            <a:br>
              <a:rPr lang="en-US" dirty="0">
                <a:latin typeface="Gill Sans MT"/>
              </a:rPr>
            </a:br>
            <a:br>
              <a:rPr lang="en-US" dirty="0">
                <a:latin typeface="Gill Sans MT"/>
              </a:rPr>
            </a:br>
            <a:r>
              <a:rPr lang="en-US" sz="2800" dirty="0">
                <a:latin typeface="Gill Sans MT"/>
                <a:ea typeface="+mj-lt"/>
                <a:cs typeface="+mj-lt"/>
              </a:rPr>
              <a:t>- What did </a:t>
            </a:r>
            <a:r>
              <a:rPr lang="en-US" sz="2800">
                <a:latin typeface="Gill Sans MT"/>
                <a:ea typeface="+mj-lt"/>
                <a:cs typeface="+mj-lt"/>
              </a:rPr>
              <a:t>you and your partner talk about?</a:t>
            </a:r>
            <a:endParaRPr lang="en-US"/>
          </a:p>
        </p:txBody>
      </p:sp>
      <p:pic>
        <p:nvPicPr>
          <p:cNvPr id="6" name="Picture 2" descr="A screenshot of a cell phone&#10;&#10;Description automatically generated">
            <a:extLst>
              <a:ext uri="{FF2B5EF4-FFF2-40B4-BE49-F238E27FC236}">
                <a16:creationId xmlns:a16="http://schemas.microsoft.com/office/drawing/2014/main" id="{13C32611-5412-46CE-BB39-9CCC3B10F56C}"/>
              </a:ext>
            </a:extLst>
          </p:cNvPr>
          <p:cNvPicPr>
            <a:picLocks noChangeAspect="1"/>
          </p:cNvPicPr>
          <p:nvPr/>
        </p:nvPicPr>
        <p:blipFill>
          <a:blip r:embed="rId2"/>
          <a:stretch>
            <a:fillRect/>
          </a:stretch>
        </p:blipFill>
        <p:spPr>
          <a:xfrm>
            <a:off x="6541943" y="126353"/>
            <a:ext cx="4905374" cy="6570654"/>
          </a:xfrm>
          <a:prstGeom prst="rect">
            <a:avLst/>
          </a:prstGeom>
        </p:spPr>
      </p:pic>
    </p:spTree>
    <p:extLst>
      <p:ext uri="{BB962C8B-B14F-4D97-AF65-F5344CB8AC3E}">
        <p14:creationId xmlns:p14="http://schemas.microsoft.com/office/powerpoint/2010/main" val="2440801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17963-0E95-49E6-8CA6-4F962659A6C8}"/>
              </a:ext>
            </a:extLst>
          </p:cNvPr>
          <p:cNvSpPr>
            <a:spLocks noGrp="1"/>
          </p:cNvSpPr>
          <p:nvPr>
            <p:ph type="title"/>
          </p:nvPr>
        </p:nvSpPr>
        <p:spPr/>
        <p:txBody>
          <a:bodyPr/>
          <a:lstStyle/>
          <a:p>
            <a:r>
              <a:rPr lang="en-US" dirty="0"/>
              <a:t>What Should You Do If You Had Unprotected Sex?</a:t>
            </a:r>
          </a:p>
        </p:txBody>
      </p:sp>
      <p:sp>
        <p:nvSpPr>
          <p:cNvPr id="3" name="Content Placeholder 2">
            <a:extLst>
              <a:ext uri="{FF2B5EF4-FFF2-40B4-BE49-F238E27FC236}">
                <a16:creationId xmlns:a16="http://schemas.microsoft.com/office/drawing/2014/main" id="{71D861B4-BF78-42A6-9000-E0557E10D5EF}"/>
              </a:ext>
            </a:extLst>
          </p:cNvPr>
          <p:cNvSpPr>
            <a:spLocks noGrp="1"/>
          </p:cNvSpPr>
          <p:nvPr>
            <p:ph idx="1"/>
          </p:nvPr>
        </p:nvSpPr>
        <p:spPr/>
        <p:txBody>
          <a:bodyPr/>
          <a:lstStyle/>
          <a:p>
            <a:r>
              <a:rPr lang="en-US" dirty="0">
                <a:hlinkClick r:id="rId3"/>
              </a:rPr>
              <a:t>https://www.youtube.com/watch?v=48zdZ6x3SK4&amp;feature=youtu.be</a:t>
            </a:r>
            <a:endParaRPr lang="en-US" dirty="0"/>
          </a:p>
          <a:p>
            <a:endParaRPr lang="en-US" dirty="0"/>
          </a:p>
        </p:txBody>
      </p:sp>
    </p:spTree>
    <p:extLst>
      <p:ext uri="{BB962C8B-B14F-4D97-AF65-F5344CB8AC3E}">
        <p14:creationId xmlns:p14="http://schemas.microsoft.com/office/powerpoint/2010/main" val="2302237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6AF68-D43B-4957-9387-E00D94E4F336}"/>
              </a:ext>
            </a:extLst>
          </p:cNvPr>
          <p:cNvSpPr>
            <a:spLocks noGrp="1"/>
          </p:cNvSpPr>
          <p:nvPr>
            <p:ph type="title"/>
          </p:nvPr>
        </p:nvSpPr>
        <p:spPr/>
        <p:txBody>
          <a:bodyPr>
            <a:normAutofit/>
          </a:bodyPr>
          <a:lstStyle/>
          <a:p>
            <a:r>
              <a:rPr lang="en-US" sz="5400" dirty="0"/>
              <a:t>Video Discussion </a:t>
            </a:r>
          </a:p>
        </p:txBody>
      </p:sp>
      <p:sp>
        <p:nvSpPr>
          <p:cNvPr id="3" name="Content Placeholder 2">
            <a:extLst>
              <a:ext uri="{FF2B5EF4-FFF2-40B4-BE49-F238E27FC236}">
                <a16:creationId xmlns:a16="http://schemas.microsoft.com/office/drawing/2014/main" id="{50032129-EE8C-4446-B980-380C205343B0}"/>
              </a:ext>
            </a:extLst>
          </p:cNvPr>
          <p:cNvSpPr>
            <a:spLocks noGrp="1"/>
          </p:cNvSpPr>
          <p:nvPr>
            <p:ph idx="1"/>
          </p:nvPr>
        </p:nvSpPr>
        <p:spPr>
          <a:xfrm>
            <a:off x="624840" y="1825625"/>
            <a:ext cx="10927080" cy="4667250"/>
          </a:xfrm>
        </p:spPr>
        <p:txBody>
          <a:bodyPr vert="horz" lIns="91440" tIns="45720" rIns="91440" bIns="45720" rtlCol="0" anchor="t">
            <a:normAutofit/>
          </a:bodyPr>
          <a:lstStyle/>
          <a:p>
            <a:r>
              <a:rPr lang="en-US" dirty="0"/>
              <a:t>What messages did you notice about sex?</a:t>
            </a:r>
          </a:p>
          <a:p>
            <a:r>
              <a:rPr lang="en-US" dirty="0"/>
              <a:t>What are some potential outcomes of unprotected sex?</a:t>
            </a:r>
          </a:p>
          <a:p>
            <a:r>
              <a:rPr lang="en-US" dirty="0"/>
              <a:t>What are some things you can do after you have unprotected sex to protect yourself from pregnancy? from STIs?</a:t>
            </a:r>
          </a:p>
          <a:p>
            <a:r>
              <a:rPr lang="en-US" dirty="0"/>
              <a:t>What communication should happen between partners before sex? After unprotected sex?</a:t>
            </a:r>
          </a:p>
          <a:p>
            <a:r>
              <a:rPr lang="en-US" dirty="0"/>
              <a:t>What did you notice about the relationship between the provider (nurses/doctors) and youth and accessing healthcare?</a:t>
            </a:r>
          </a:p>
        </p:txBody>
      </p:sp>
    </p:spTree>
    <p:extLst>
      <p:ext uri="{BB962C8B-B14F-4D97-AF65-F5344CB8AC3E}">
        <p14:creationId xmlns:p14="http://schemas.microsoft.com/office/powerpoint/2010/main" val="1441476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5EF5F-F2B0-418E-A063-FBE6A5D84D5B}"/>
              </a:ext>
            </a:extLst>
          </p:cNvPr>
          <p:cNvSpPr>
            <a:spLocks noGrp="1"/>
          </p:cNvSpPr>
          <p:nvPr>
            <p:ph type="title"/>
          </p:nvPr>
        </p:nvSpPr>
        <p:spPr/>
        <p:txBody>
          <a:bodyPr/>
          <a:lstStyle/>
          <a:p>
            <a:r>
              <a:rPr lang="en-US" dirty="0"/>
              <a:t>How to Tell Someone You Have an STD</a:t>
            </a:r>
          </a:p>
        </p:txBody>
      </p:sp>
      <p:sp>
        <p:nvSpPr>
          <p:cNvPr id="3" name="Content Placeholder 2">
            <a:extLst>
              <a:ext uri="{FF2B5EF4-FFF2-40B4-BE49-F238E27FC236}">
                <a16:creationId xmlns:a16="http://schemas.microsoft.com/office/drawing/2014/main" id="{87F21EA7-1ED1-4259-B777-23A78EBD2402}"/>
              </a:ext>
            </a:extLst>
          </p:cNvPr>
          <p:cNvSpPr>
            <a:spLocks noGrp="1"/>
          </p:cNvSpPr>
          <p:nvPr>
            <p:ph idx="1"/>
          </p:nvPr>
        </p:nvSpPr>
        <p:spPr/>
        <p:txBody>
          <a:bodyPr/>
          <a:lstStyle/>
          <a:p>
            <a:r>
              <a:rPr lang="en-US" dirty="0">
                <a:hlinkClick r:id="rId2"/>
              </a:rPr>
              <a:t>https://www.youtube.com/watch?v=xxV7CiE2Bwc&amp;feature=youtu.be</a:t>
            </a:r>
            <a:endParaRPr lang="en-US" dirty="0"/>
          </a:p>
          <a:p>
            <a:endParaRPr lang="en-US" dirty="0"/>
          </a:p>
        </p:txBody>
      </p:sp>
    </p:spTree>
    <p:extLst>
      <p:ext uri="{BB962C8B-B14F-4D97-AF65-F5344CB8AC3E}">
        <p14:creationId xmlns:p14="http://schemas.microsoft.com/office/powerpoint/2010/main" val="2692703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6AF68-D43B-4957-9387-E00D94E4F336}"/>
              </a:ext>
            </a:extLst>
          </p:cNvPr>
          <p:cNvSpPr>
            <a:spLocks noGrp="1"/>
          </p:cNvSpPr>
          <p:nvPr>
            <p:ph type="title"/>
          </p:nvPr>
        </p:nvSpPr>
        <p:spPr/>
        <p:txBody>
          <a:bodyPr>
            <a:normAutofit/>
          </a:bodyPr>
          <a:lstStyle/>
          <a:p>
            <a:r>
              <a:rPr lang="en-US" sz="5400" dirty="0"/>
              <a:t>Video Discussion </a:t>
            </a:r>
          </a:p>
        </p:txBody>
      </p:sp>
      <p:sp>
        <p:nvSpPr>
          <p:cNvPr id="3" name="Content Placeholder 2">
            <a:extLst>
              <a:ext uri="{FF2B5EF4-FFF2-40B4-BE49-F238E27FC236}">
                <a16:creationId xmlns:a16="http://schemas.microsoft.com/office/drawing/2014/main" id="{50032129-EE8C-4446-B980-380C205343B0}"/>
              </a:ext>
            </a:extLst>
          </p:cNvPr>
          <p:cNvSpPr>
            <a:spLocks noGrp="1"/>
          </p:cNvSpPr>
          <p:nvPr>
            <p:ph idx="1"/>
          </p:nvPr>
        </p:nvSpPr>
        <p:spPr>
          <a:xfrm>
            <a:off x="624840" y="1430594"/>
            <a:ext cx="10927080" cy="5062281"/>
          </a:xfrm>
        </p:spPr>
        <p:txBody>
          <a:bodyPr vert="horz" lIns="91440" tIns="45720" rIns="91440" bIns="45720" rtlCol="0" anchor="t">
            <a:normAutofit lnSpcReduction="10000"/>
          </a:bodyPr>
          <a:lstStyle/>
          <a:p>
            <a:r>
              <a:rPr lang="en-US" dirty="0"/>
              <a:t>What important messages were shared about getting an STI and/or living with an STI?</a:t>
            </a:r>
          </a:p>
          <a:p>
            <a:r>
              <a:rPr lang="en-US" dirty="0"/>
              <a:t>How might it feel to find out you have an STI?</a:t>
            </a:r>
          </a:p>
          <a:p>
            <a:r>
              <a:rPr lang="en-US" dirty="0"/>
              <a:t>How might it feel to tell someone you have an STI?</a:t>
            </a:r>
          </a:p>
          <a:p>
            <a:r>
              <a:rPr lang="en-US" dirty="0"/>
              <a:t>How might it feel to have a partner disclose an STI? Before engaging in a sexual behavior? After engaging in a sexual behavior?</a:t>
            </a:r>
          </a:p>
          <a:p>
            <a:r>
              <a:rPr lang="en-US" dirty="0"/>
              <a:t>What could you do if you found out you or a partner had an STI?</a:t>
            </a:r>
          </a:p>
          <a:p>
            <a:r>
              <a:rPr lang="en-US" dirty="0"/>
              <a:t>How do respect and healthy communication fit in to conversations with a partner about STIs and testing?</a:t>
            </a:r>
          </a:p>
          <a:p>
            <a:r>
              <a:rPr lang="en-US" dirty="0"/>
              <a:t>How can you apply what you learned about communication to your relationships? </a:t>
            </a:r>
          </a:p>
        </p:txBody>
      </p:sp>
    </p:spTree>
    <p:extLst>
      <p:ext uri="{BB962C8B-B14F-4D97-AF65-F5344CB8AC3E}">
        <p14:creationId xmlns:p14="http://schemas.microsoft.com/office/powerpoint/2010/main" val="2777011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698C7-9F8C-44A5-9D2D-0C65800E9312}"/>
              </a:ext>
            </a:extLst>
          </p:cNvPr>
          <p:cNvSpPr>
            <a:spLocks noGrp="1"/>
          </p:cNvSpPr>
          <p:nvPr>
            <p:ph type="title"/>
          </p:nvPr>
        </p:nvSpPr>
        <p:spPr>
          <a:xfrm>
            <a:off x="838200" y="0"/>
            <a:ext cx="10515600" cy="1325563"/>
          </a:xfrm>
        </p:spPr>
        <p:txBody>
          <a:bodyPr>
            <a:normAutofit/>
          </a:bodyPr>
          <a:lstStyle/>
          <a:p>
            <a:pPr algn="ctr"/>
            <a:r>
              <a:rPr lang="en-US" sz="5400" dirty="0"/>
              <a:t>HIV/STD Rapid Round Game</a:t>
            </a:r>
          </a:p>
        </p:txBody>
      </p:sp>
      <p:sp>
        <p:nvSpPr>
          <p:cNvPr id="3" name="Content Placeholder 2">
            <a:extLst>
              <a:ext uri="{FF2B5EF4-FFF2-40B4-BE49-F238E27FC236}">
                <a16:creationId xmlns:a16="http://schemas.microsoft.com/office/drawing/2014/main" id="{4E8481F1-38DF-42F0-8080-8EB104EAAF11}"/>
              </a:ext>
            </a:extLst>
          </p:cNvPr>
          <p:cNvSpPr>
            <a:spLocks noGrp="1"/>
          </p:cNvSpPr>
          <p:nvPr>
            <p:ph idx="1"/>
          </p:nvPr>
        </p:nvSpPr>
        <p:spPr>
          <a:xfrm>
            <a:off x="411481" y="1690689"/>
            <a:ext cx="11414759" cy="4915456"/>
          </a:xfrm>
        </p:spPr>
        <p:txBody>
          <a:bodyPr vert="horz" lIns="91440" tIns="45720" rIns="91440" bIns="45720" rtlCol="0" anchor="t">
            <a:normAutofit/>
          </a:bodyPr>
          <a:lstStyle/>
          <a:p>
            <a:r>
              <a:rPr lang="en-US" dirty="0"/>
              <a:t>Everyone will be divided into 2 groups (Groups A &amp; B)</a:t>
            </a:r>
            <a:endParaRPr lang="en-US" dirty="0">
              <a:cs typeface="Calibri"/>
            </a:endParaRPr>
          </a:p>
          <a:p>
            <a:r>
              <a:rPr lang="en-US" dirty="0"/>
              <a:t>Each round I will ask an HIV/STI review question and one person will represent each team.</a:t>
            </a:r>
            <a:endParaRPr lang="en-US" dirty="0">
              <a:cs typeface="Calibri"/>
            </a:endParaRPr>
          </a:p>
          <a:p>
            <a:r>
              <a:rPr lang="en-US" dirty="0"/>
              <a:t>If you guess incorrectly, don't answer at all or are not the first to answer correctly you will be ELIMINATED. (Please only use the chat box)</a:t>
            </a:r>
            <a:endParaRPr lang="en-US" dirty="0">
              <a:cs typeface="Calibri"/>
            </a:endParaRPr>
          </a:p>
          <a:p>
            <a:r>
              <a:rPr lang="en-US" dirty="0"/>
              <a:t>If both people don’t answer or give incorrect answers a DOUBLE ELIMINATION will happen.</a:t>
            </a:r>
            <a:endParaRPr lang="en-US" dirty="0">
              <a:cs typeface="Calibri"/>
            </a:endParaRPr>
          </a:p>
          <a:p>
            <a:r>
              <a:rPr lang="en-US" dirty="0"/>
              <a:t>The team that has the most SURVIVORS at the end will win.</a:t>
            </a:r>
            <a:endParaRPr lang="en-US" dirty="0">
              <a:cs typeface="Calibri"/>
            </a:endParaRPr>
          </a:p>
          <a:p>
            <a:pPr lvl="1"/>
            <a:r>
              <a:rPr lang="en-US" sz="2800" dirty="0"/>
              <a:t>(29 rounds) </a:t>
            </a:r>
            <a:r>
              <a:rPr lang="en-US" sz="2800" i="1" dirty="0"/>
              <a:t>*The number of questions can be adjusted*</a:t>
            </a:r>
            <a:endParaRPr lang="en-US" sz="2800" i="1" dirty="0">
              <a:cs typeface="Calibri"/>
            </a:endParaRPr>
          </a:p>
        </p:txBody>
      </p:sp>
    </p:spTree>
    <p:extLst>
      <p:ext uri="{BB962C8B-B14F-4D97-AF65-F5344CB8AC3E}">
        <p14:creationId xmlns:p14="http://schemas.microsoft.com/office/powerpoint/2010/main" val="3082673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5D982F6-50AA-4B90-B4C3-24108CCF48E5}"/>
              </a:ext>
            </a:extLst>
          </p:cNvPr>
          <p:cNvSpPr>
            <a:spLocks noGrp="1"/>
          </p:cNvSpPr>
          <p:nvPr>
            <p:ph sz="half" idx="1"/>
          </p:nvPr>
        </p:nvSpPr>
        <p:spPr>
          <a:xfrm>
            <a:off x="1073370" y="407275"/>
            <a:ext cx="4432738" cy="6168258"/>
          </a:xfrm>
        </p:spPr>
        <p:txBody>
          <a:bodyPr vert="horz" lIns="91440" tIns="45720" rIns="91440" bIns="45720" rtlCol="0" anchor="t">
            <a:noAutofit/>
          </a:bodyPr>
          <a:lstStyle/>
          <a:p>
            <a:pPr marL="342900" indent="-342900">
              <a:buAutoNum type="arabicPeriod"/>
            </a:pPr>
            <a:r>
              <a:rPr lang="en-US" sz="1600" dirty="0"/>
              <a:t>___</a:t>
            </a:r>
          </a:p>
          <a:p>
            <a:pPr marL="342900" indent="-342900">
              <a:buAutoNum type="arabicPeriod"/>
            </a:pPr>
            <a:r>
              <a:rPr lang="en-US" sz="1600"/>
              <a:t>____</a:t>
            </a:r>
            <a:endParaRPr lang="en-US" sz="1600" dirty="0"/>
          </a:p>
          <a:p>
            <a:pPr marL="342900" indent="-342900">
              <a:buAutoNum type="arabicPeriod"/>
            </a:pPr>
            <a:r>
              <a:rPr lang="en-US" sz="1600"/>
              <a:t>____</a:t>
            </a:r>
            <a:endParaRPr lang="en-US" sz="1600" dirty="0"/>
          </a:p>
          <a:p>
            <a:pPr marL="342900" indent="-342900">
              <a:buAutoNum type="arabicPeriod"/>
            </a:pPr>
            <a:r>
              <a:rPr lang="en-US" sz="1600"/>
              <a:t>____</a:t>
            </a:r>
            <a:endParaRPr lang="en-US" sz="1600" dirty="0"/>
          </a:p>
          <a:p>
            <a:pPr marL="342900" indent="-342900">
              <a:buAutoNum type="arabicPeriod"/>
            </a:pPr>
            <a:r>
              <a:rPr lang="en-US" sz="1600"/>
              <a:t>___</a:t>
            </a:r>
            <a:endParaRPr lang="en-US" sz="1600" dirty="0"/>
          </a:p>
          <a:p>
            <a:pPr marL="342900" indent="-342900">
              <a:buAutoNum type="arabicPeriod"/>
            </a:pPr>
            <a:r>
              <a:rPr lang="en-US" sz="1600"/>
              <a:t>____</a:t>
            </a:r>
            <a:endParaRPr lang="en-US" sz="1600" dirty="0"/>
          </a:p>
          <a:p>
            <a:pPr marL="342900" indent="-342900">
              <a:buAutoNum type="arabicPeriod"/>
            </a:pPr>
            <a:r>
              <a:rPr lang="en-US" sz="1600"/>
              <a:t>_____</a:t>
            </a:r>
            <a:endParaRPr lang="en-US" sz="1600" dirty="0"/>
          </a:p>
          <a:p>
            <a:pPr marL="342900" indent="-342900">
              <a:buAutoNum type="arabicPeriod"/>
            </a:pPr>
            <a:r>
              <a:rPr lang="en-US" sz="1600"/>
              <a:t>____</a:t>
            </a:r>
            <a:endParaRPr lang="en-US" sz="1600" dirty="0"/>
          </a:p>
          <a:p>
            <a:pPr marL="342900" indent="-342900">
              <a:buAutoNum type="arabicPeriod"/>
            </a:pPr>
            <a:r>
              <a:rPr lang="en-US" sz="1600"/>
              <a:t>_____</a:t>
            </a:r>
            <a:endParaRPr lang="en-US" sz="1600" dirty="0"/>
          </a:p>
          <a:p>
            <a:pPr marL="342900" indent="-342900">
              <a:buAutoNum type="arabicPeriod"/>
            </a:pPr>
            <a:r>
              <a:rPr lang="en-US" sz="1600"/>
              <a:t>_____</a:t>
            </a:r>
            <a:endParaRPr lang="en-US" sz="1600" dirty="0"/>
          </a:p>
          <a:p>
            <a:pPr marL="342900" indent="-342900">
              <a:buAutoNum type="arabicPeriod"/>
            </a:pPr>
            <a:r>
              <a:rPr lang="en-US" sz="1600"/>
              <a:t>______</a:t>
            </a:r>
            <a:endParaRPr lang="en-US" sz="1600" dirty="0"/>
          </a:p>
          <a:p>
            <a:pPr marL="342900" indent="-342900">
              <a:buAutoNum type="arabicPeriod"/>
            </a:pPr>
            <a:r>
              <a:rPr lang="en-US" sz="1600"/>
              <a:t>_____</a:t>
            </a:r>
            <a:endParaRPr lang="en-US" sz="1600" dirty="0"/>
          </a:p>
          <a:p>
            <a:pPr marL="342900" indent="-342900">
              <a:buAutoNum type="arabicPeriod"/>
            </a:pPr>
            <a:r>
              <a:rPr lang="en-US" sz="1600"/>
              <a:t>______</a:t>
            </a:r>
            <a:endParaRPr lang="en-US" sz="1600" dirty="0"/>
          </a:p>
          <a:p>
            <a:pPr marL="342900" indent="-342900">
              <a:buAutoNum type="arabicPeriod"/>
            </a:pPr>
            <a:r>
              <a:rPr lang="en-US" sz="1600"/>
              <a:t>______</a:t>
            </a:r>
            <a:endParaRPr lang="en-US" sz="1600" dirty="0"/>
          </a:p>
          <a:p>
            <a:pPr marL="342900" indent="-342900">
              <a:buAutoNum type="arabicPeriod"/>
            </a:pPr>
            <a:r>
              <a:rPr lang="en-US" sz="1600"/>
              <a:t>_____</a:t>
            </a:r>
            <a:endParaRPr lang="en-US" sz="1600" dirty="0"/>
          </a:p>
          <a:p>
            <a:pPr marL="342900" indent="-342900">
              <a:buAutoNum type="arabicPeriod"/>
            </a:pPr>
            <a:r>
              <a:rPr lang="en-US" sz="1600"/>
              <a:t>______</a:t>
            </a:r>
            <a:endParaRPr lang="en-US" sz="1600" dirty="0"/>
          </a:p>
          <a:p>
            <a:pPr marL="342900" indent="-342900">
              <a:buAutoNum type="arabicPeriod"/>
            </a:pPr>
            <a:r>
              <a:rPr lang="en-US" sz="1600"/>
              <a:t>______</a:t>
            </a:r>
            <a:endParaRPr lang="en-US" sz="1600" dirty="0"/>
          </a:p>
          <a:p>
            <a:endParaRPr lang="en-US" sz="1600"/>
          </a:p>
        </p:txBody>
      </p:sp>
      <p:sp>
        <p:nvSpPr>
          <p:cNvPr id="10" name="Content Placeholder 3">
            <a:extLst>
              <a:ext uri="{FF2B5EF4-FFF2-40B4-BE49-F238E27FC236}">
                <a16:creationId xmlns:a16="http://schemas.microsoft.com/office/drawing/2014/main" id="{86DE4A78-EA88-45DB-88AF-938D9CDD7D75}"/>
              </a:ext>
            </a:extLst>
          </p:cNvPr>
          <p:cNvSpPr txBox="1">
            <a:spLocks/>
          </p:cNvSpPr>
          <p:nvPr/>
        </p:nvSpPr>
        <p:spPr>
          <a:xfrm>
            <a:off x="10514288" y="402021"/>
            <a:ext cx="1384738" cy="6168258"/>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buAutoNum type="arabicPeriod"/>
            </a:pPr>
            <a:endParaRPr lang="en-US" sz="1600" dirty="0"/>
          </a:p>
          <a:p>
            <a:pPr marL="342900" indent="-342900">
              <a:buAutoNum type="arabicPeriod"/>
            </a:pPr>
            <a:r>
              <a:rPr lang="en-US" sz="1600">
                <a:ea typeface="+mn-lt"/>
                <a:cs typeface="+mn-lt"/>
              </a:rPr>
              <a:t>___</a:t>
            </a:r>
          </a:p>
          <a:p>
            <a:pPr marL="342900" indent="-342900">
              <a:buAutoNum type="arabicPeriod"/>
            </a:pPr>
            <a:r>
              <a:rPr lang="en-US" sz="1600">
                <a:ea typeface="+mn-lt"/>
                <a:cs typeface="+mn-lt"/>
              </a:rPr>
              <a:t>____</a:t>
            </a:r>
          </a:p>
          <a:p>
            <a:pPr marL="342900" indent="-342900">
              <a:buAutoNum type="arabicPeriod"/>
            </a:pPr>
            <a:r>
              <a:rPr lang="en-US" sz="1600">
                <a:ea typeface="+mn-lt"/>
                <a:cs typeface="+mn-lt"/>
              </a:rPr>
              <a:t>____</a:t>
            </a:r>
          </a:p>
          <a:p>
            <a:pPr marL="342900" indent="-342900">
              <a:buAutoNum type="arabicPeriod"/>
            </a:pPr>
            <a:r>
              <a:rPr lang="en-US" sz="1600">
                <a:ea typeface="+mn-lt"/>
                <a:cs typeface="+mn-lt"/>
              </a:rPr>
              <a:t>____</a:t>
            </a:r>
          </a:p>
          <a:p>
            <a:pPr marL="342900" indent="-342900">
              <a:buAutoNum type="arabicPeriod"/>
            </a:pPr>
            <a:r>
              <a:rPr lang="en-US" sz="1600">
                <a:ea typeface="+mn-lt"/>
                <a:cs typeface="+mn-lt"/>
              </a:rPr>
              <a:t>___</a:t>
            </a:r>
          </a:p>
          <a:p>
            <a:pPr marL="342900" indent="-342900">
              <a:buAutoNum type="arabicPeriod"/>
            </a:pPr>
            <a:r>
              <a:rPr lang="en-US" sz="1600">
                <a:ea typeface="+mn-lt"/>
                <a:cs typeface="+mn-lt"/>
              </a:rPr>
              <a:t>____</a:t>
            </a:r>
          </a:p>
          <a:p>
            <a:pPr marL="342900" indent="-342900">
              <a:buAutoNum type="arabicPeriod"/>
            </a:pPr>
            <a:r>
              <a:rPr lang="en-US" sz="1600">
                <a:ea typeface="+mn-lt"/>
                <a:cs typeface="+mn-lt"/>
              </a:rPr>
              <a:t>_____</a:t>
            </a:r>
          </a:p>
          <a:p>
            <a:pPr marL="342900" indent="-342900">
              <a:buAutoNum type="arabicPeriod"/>
            </a:pPr>
            <a:r>
              <a:rPr lang="en-US" sz="1600">
                <a:ea typeface="+mn-lt"/>
                <a:cs typeface="+mn-lt"/>
              </a:rPr>
              <a:t>____</a:t>
            </a:r>
          </a:p>
          <a:p>
            <a:pPr marL="342900" indent="-342900">
              <a:buAutoNum type="arabicPeriod"/>
            </a:pPr>
            <a:r>
              <a:rPr lang="en-US" sz="1600">
                <a:ea typeface="+mn-lt"/>
                <a:cs typeface="+mn-lt"/>
              </a:rPr>
              <a:t>_____</a:t>
            </a:r>
          </a:p>
          <a:p>
            <a:pPr marL="342900" indent="-342900">
              <a:buAutoNum type="arabicPeriod"/>
            </a:pPr>
            <a:r>
              <a:rPr lang="en-US" sz="1600">
                <a:ea typeface="+mn-lt"/>
                <a:cs typeface="+mn-lt"/>
              </a:rPr>
              <a:t>_____</a:t>
            </a:r>
          </a:p>
          <a:p>
            <a:pPr marL="342900" indent="-342900">
              <a:buAutoNum type="arabicPeriod"/>
            </a:pPr>
            <a:r>
              <a:rPr lang="en-US" sz="1600">
                <a:ea typeface="+mn-lt"/>
                <a:cs typeface="+mn-lt"/>
              </a:rPr>
              <a:t>______</a:t>
            </a:r>
          </a:p>
          <a:p>
            <a:pPr marL="342900" indent="-342900">
              <a:buAutoNum type="arabicPeriod"/>
            </a:pPr>
            <a:r>
              <a:rPr lang="en-US" sz="1600">
                <a:ea typeface="+mn-lt"/>
                <a:cs typeface="+mn-lt"/>
              </a:rPr>
              <a:t>_____</a:t>
            </a:r>
          </a:p>
          <a:p>
            <a:pPr marL="342900" indent="-342900">
              <a:buAutoNum type="arabicPeriod"/>
            </a:pPr>
            <a:r>
              <a:rPr lang="en-US" sz="1600">
                <a:ea typeface="+mn-lt"/>
                <a:cs typeface="+mn-lt"/>
              </a:rPr>
              <a:t>______</a:t>
            </a:r>
          </a:p>
          <a:p>
            <a:pPr marL="342900" indent="-342900">
              <a:buAutoNum type="arabicPeriod"/>
            </a:pPr>
            <a:r>
              <a:rPr lang="en-US" sz="1600">
                <a:ea typeface="+mn-lt"/>
                <a:cs typeface="+mn-lt"/>
              </a:rPr>
              <a:t>______</a:t>
            </a:r>
          </a:p>
          <a:p>
            <a:pPr marL="342900" indent="-342900">
              <a:buAutoNum type="arabicPeriod"/>
            </a:pPr>
            <a:r>
              <a:rPr lang="en-US" sz="1600">
                <a:ea typeface="+mn-lt"/>
                <a:cs typeface="+mn-lt"/>
              </a:rPr>
              <a:t>_____</a:t>
            </a:r>
          </a:p>
          <a:p>
            <a:pPr marL="342900" indent="-342900">
              <a:buAutoNum type="arabicPeriod"/>
            </a:pPr>
            <a:r>
              <a:rPr lang="en-US" sz="1600">
                <a:ea typeface="+mn-lt"/>
                <a:cs typeface="+mn-lt"/>
              </a:rPr>
              <a:t>______</a:t>
            </a:r>
          </a:p>
          <a:p>
            <a:pPr marL="342900" indent="-342900">
              <a:buAutoNum type="arabicPeriod"/>
            </a:pPr>
            <a:r>
              <a:rPr lang="en-US" sz="1600">
                <a:ea typeface="+mn-lt"/>
                <a:cs typeface="+mn-lt"/>
              </a:rPr>
              <a:t>______</a:t>
            </a:r>
            <a:endParaRPr lang="en-US"/>
          </a:p>
          <a:p>
            <a:pPr marL="342900" indent="-342900">
              <a:buAutoNum type="arabicPeriod"/>
            </a:pPr>
            <a:endParaRPr lang="en-US" sz="1600"/>
          </a:p>
          <a:p>
            <a:endParaRPr lang="en-US" sz="1600"/>
          </a:p>
        </p:txBody>
      </p:sp>
      <p:pic>
        <p:nvPicPr>
          <p:cNvPr id="11" name="Picture 11" descr="A close up of a sign&#10;&#10;Description automatically generated">
            <a:extLst>
              <a:ext uri="{FF2B5EF4-FFF2-40B4-BE49-F238E27FC236}">
                <a16:creationId xmlns:a16="http://schemas.microsoft.com/office/drawing/2014/main" id="{6EC27092-FA77-41DD-BD46-419BD346146C}"/>
              </a:ext>
            </a:extLst>
          </p:cNvPr>
          <p:cNvPicPr>
            <a:picLocks noChangeAspect="1"/>
          </p:cNvPicPr>
          <p:nvPr/>
        </p:nvPicPr>
        <p:blipFill>
          <a:blip r:embed="rId2"/>
          <a:stretch>
            <a:fillRect/>
          </a:stretch>
        </p:blipFill>
        <p:spPr>
          <a:xfrm>
            <a:off x="3292366" y="1948299"/>
            <a:ext cx="6251027" cy="3526329"/>
          </a:xfrm>
          <a:prstGeom prst="rect">
            <a:avLst/>
          </a:prstGeom>
        </p:spPr>
      </p:pic>
    </p:spTree>
    <p:extLst>
      <p:ext uri="{BB962C8B-B14F-4D97-AF65-F5344CB8AC3E}">
        <p14:creationId xmlns:p14="http://schemas.microsoft.com/office/powerpoint/2010/main" val="1153268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A8CEB-09C2-4A6B-BF4D-169C0F4FD20A}"/>
              </a:ext>
            </a:extLst>
          </p:cNvPr>
          <p:cNvSpPr>
            <a:spLocks noGrp="1"/>
          </p:cNvSpPr>
          <p:nvPr>
            <p:ph type="title"/>
          </p:nvPr>
        </p:nvSpPr>
        <p:spPr/>
        <p:txBody>
          <a:bodyPr>
            <a:normAutofit fontScale="90000"/>
          </a:bodyPr>
          <a:lstStyle/>
          <a:p>
            <a:pPr algn="ctr"/>
            <a:r>
              <a:rPr lang="en-US" dirty="0"/>
              <a:t>Round 1</a:t>
            </a:r>
            <a:br>
              <a:rPr lang="en-US" dirty="0"/>
            </a:br>
            <a:r>
              <a:rPr lang="en-US" i="1" dirty="0"/>
              <a:t>[Insert Team A Name]</a:t>
            </a:r>
            <a:r>
              <a:rPr lang="en-US" dirty="0"/>
              <a:t> Vs. </a:t>
            </a:r>
            <a:r>
              <a:rPr lang="en-US" i="1" dirty="0"/>
              <a:t>[Insert Team B Name]</a:t>
            </a:r>
            <a:br>
              <a:rPr lang="en-US" i="1" dirty="0"/>
            </a:br>
            <a:endParaRPr lang="en-US" dirty="0"/>
          </a:p>
        </p:txBody>
      </p:sp>
      <p:sp>
        <p:nvSpPr>
          <p:cNvPr id="3" name="Content Placeholder 2">
            <a:extLst>
              <a:ext uri="{FF2B5EF4-FFF2-40B4-BE49-F238E27FC236}">
                <a16:creationId xmlns:a16="http://schemas.microsoft.com/office/drawing/2014/main" id="{3066684D-53CA-4ED7-8AC1-415943662877}"/>
              </a:ext>
            </a:extLst>
          </p:cNvPr>
          <p:cNvSpPr>
            <a:spLocks noGrp="1"/>
          </p:cNvSpPr>
          <p:nvPr>
            <p:ph idx="1"/>
          </p:nvPr>
        </p:nvSpPr>
        <p:spPr/>
        <p:txBody>
          <a:bodyPr vert="horz" lIns="91440" tIns="45720" rIns="91440" bIns="45720" rtlCol="0" anchor="ctr">
            <a:normAutofit/>
          </a:bodyPr>
          <a:lstStyle/>
          <a:p>
            <a:pPr marL="0" indent="0" algn="ctr">
              <a:buNone/>
            </a:pPr>
            <a:r>
              <a:rPr lang="en-US" sz="2800" b="1"/>
              <a:t>Can stress transmit HIV? </a:t>
            </a:r>
            <a:endParaRPr lang="en-US" sz="2800"/>
          </a:p>
          <a:p>
            <a:pPr marL="0" indent="0" algn="ctr">
              <a:buNone/>
            </a:pPr>
            <a:r>
              <a:rPr lang="en-US" sz="2800" b="1"/>
              <a:t>YES or NO</a:t>
            </a:r>
          </a:p>
          <a:p>
            <a:pPr marL="0" indent="0" algn="ctr">
              <a:buNone/>
            </a:pPr>
            <a:r>
              <a:rPr lang="en-US" sz="2800" b="1"/>
              <a:t>NO</a:t>
            </a:r>
          </a:p>
        </p:txBody>
      </p:sp>
    </p:spTree>
    <p:extLst>
      <p:ext uri="{BB962C8B-B14F-4D97-AF65-F5344CB8AC3E}">
        <p14:creationId xmlns:p14="http://schemas.microsoft.com/office/powerpoint/2010/main" val="357503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A8CEB-09C2-4A6B-BF4D-169C0F4FD20A}"/>
              </a:ext>
            </a:extLst>
          </p:cNvPr>
          <p:cNvSpPr>
            <a:spLocks noGrp="1"/>
          </p:cNvSpPr>
          <p:nvPr>
            <p:ph type="title"/>
          </p:nvPr>
        </p:nvSpPr>
        <p:spPr>
          <a:xfrm>
            <a:off x="838200" y="681037"/>
            <a:ext cx="10515600" cy="1009652"/>
          </a:xfrm>
        </p:spPr>
        <p:txBody>
          <a:bodyPr>
            <a:normAutofit fontScale="90000"/>
          </a:bodyPr>
          <a:lstStyle/>
          <a:p>
            <a:pPr algn="ctr"/>
            <a:r>
              <a:rPr lang="en-US" dirty="0"/>
              <a:t>Round 2</a:t>
            </a:r>
            <a:br>
              <a:rPr lang="en-US" dirty="0"/>
            </a:br>
            <a:br>
              <a:rPr lang="en-US" i="1" dirty="0"/>
            </a:br>
            <a:endParaRPr lang="en-US" dirty="0"/>
          </a:p>
        </p:txBody>
      </p:sp>
      <p:sp>
        <p:nvSpPr>
          <p:cNvPr id="3" name="Content Placeholder 2">
            <a:extLst>
              <a:ext uri="{FF2B5EF4-FFF2-40B4-BE49-F238E27FC236}">
                <a16:creationId xmlns:a16="http://schemas.microsoft.com/office/drawing/2014/main" id="{3066684D-53CA-4ED7-8AC1-415943662877}"/>
              </a:ext>
            </a:extLst>
          </p:cNvPr>
          <p:cNvSpPr>
            <a:spLocks noGrp="1"/>
          </p:cNvSpPr>
          <p:nvPr>
            <p:ph idx="1"/>
          </p:nvPr>
        </p:nvSpPr>
        <p:spPr/>
        <p:txBody>
          <a:bodyPr vert="horz" lIns="91440" tIns="45720" rIns="91440" bIns="45720" rtlCol="0" anchor="ctr">
            <a:normAutofit/>
          </a:bodyPr>
          <a:lstStyle/>
          <a:p>
            <a:pPr marL="0" indent="0" algn="ctr">
              <a:buNone/>
            </a:pPr>
            <a:r>
              <a:rPr lang="en-US" sz="2800" b="1" dirty="0"/>
              <a:t>What does AIDS stand for? </a:t>
            </a:r>
            <a:endParaRPr lang="en-US" sz="2800" dirty="0"/>
          </a:p>
          <a:p>
            <a:pPr marL="0" indent="0" algn="ctr">
              <a:buNone/>
            </a:pPr>
            <a:r>
              <a:rPr lang="en-US" sz="2800" b="1" dirty="0"/>
              <a:t>Acquired Immunodeficiency Syndrome</a:t>
            </a:r>
          </a:p>
        </p:txBody>
      </p:sp>
    </p:spTree>
    <p:extLst>
      <p:ext uri="{BB962C8B-B14F-4D97-AF65-F5344CB8AC3E}">
        <p14:creationId xmlns:p14="http://schemas.microsoft.com/office/powerpoint/2010/main" val="341251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AAE56-B1A4-4011-85D9-769ABBE30DFC}"/>
              </a:ext>
            </a:extLst>
          </p:cNvPr>
          <p:cNvSpPr>
            <a:spLocks noGrp="1"/>
          </p:cNvSpPr>
          <p:nvPr>
            <p:ph type="title"/>
          </p:nvPr>
        </p:nvSpPr>
        <p:spPr/>
        <p:txBody>
          <a:bodyPr/>
          <a:lstStyle/>
          <a:p>
            <a:r>
              <a:rPr lang="en-US" dirty="0">
                <a:cs typeface="Calibri Light"/>
              </a:rPr>
              <a:t>For Facilitator: Things to Prepare In Advance</a:t>
            </a:r>
            <a:endParaRPr lang="en-US" dirty="0"/>
          </a:p>
        </p:txBody>
      </p:sp>
      <p:sp>
        <p:nvSpPr>
          <p:cNvPr id="3" name="Content Placeholder 2">
            <a:extLst>
              <a:ext uri="{FF2B5EF4-FFF2-40B4-BE49-F238E27FC236}">
                <a16:creationId xmlns:a16="http://schemas.microsoft.com/office/drawing/2014/main" id="{520EE598-C05B-47AA-9CE8-CFCEEB8D5AFE}"/>
              </a:ext>
            </a:extLst>
          </p:cNvPr>
          <p:cNvSpPr>
            <a:spLocks noGrp="1"/>
          </p:cNvSpPr>
          <p:nvPr>
            <p:ph idx="1"/>
          </p:nvPr>
        </p:nvSpPr>
        <p:spPr>
          <a:xfrm>
            <a:off x="838200" y="1690688"/>
            <a:ext cx="10515600" cy="4680615"/>
          </a:xfrm>
        </p:spPr>
        <p:txBody>
          <a:bodyPr vert="horz" lIns="91440" tIns="45720" rIns="91440" bIns="45720" rtlCol="0" anchor="t">
            <a:normAutofit/>
          </a:bodyPr>
          <a:lstStyle/>
          <a:p>
            <a:r>
              <a:rPr lang="en-US" sz="2400" dirty="0">
                <a:cs typeface="Calibri"/>
              </a:rPr>
              <a:t>This module's "script" can be directly sourced from the MPC Module 4 tab in the curriculum</a:t>
            </a:r>
          </a:p>
          <a:p>
            <a:r>
              <a:rPr lang="en-US" sz="2400" dirty="0">
                <a:cs typeface="Calibri"/>
              </a:rPr>
              <a:t>Email the Case Study Worksheet (PDF) to students prior to class</a:t>
            </a:r>
          </a:p>
          <a:p>
            <a:r>
              <a:rPr lang="en-US" sz="2400" dirty="0">
                <a:cs typeface="Calibri"/>
              </a:rPr>
              <a:t>Have the “What Should You Do If You Had Unprotected Sex? And “How to Tell Someone You Have and STD” videos prepared and pre-loaded for smoother presenting of video</a:t>
            </a:r>
          </a:p>
          <a:p>
            <a:r>
              <a:rPr lang="en-US" sz="2400" dirty="0">
                <a:cs typeface="Calibri"/>
              </a:rPr>
              <a:t>Plan to Split Students into 2 teams for Rapid Round (Renamed from AIDS Basketball)</a:t>
            </a:r>
          </a:p>
          <a:p>
            <a:pPr lvl="1"/>
            <a:r>
              <a:rPr lang="en-US" sz="2000" dirty="0">
                <a:cs typeface="Calibri"/>
              </a:rPr>
              <a:t>Type up the last 20 statements and put into slides (1</a:t>
            </a:r>
            <a:r>
              <a:rPr lang="en-US" sz="2000" baseline="30000" dirty="0">
                <a:cs typeface="Calibri"/>
              </a:rPr>
              <a:t>st</a:t>
            </a:r>
            <a:r>
              <a:rPr lang="en-US" sz="2000" dirty="0">
                <a:cs typeface="Calibri"/>
              </a:rPr>
              <a:t> 4 are done for you)</a:t>
            </a:r>
          </a:p>
          <a:p>
            <a:pPr lvl="1"/>
            <a:r>
              <a:rPr lang="en-US" sz="2000" dirty="0">
                <a:cs typeface="Calibri"/>
              </a:rPr>
              <a:t>Be prepared to keep track of team members as you go through rounds</a:t>
            </a:r>
          </a:p>
          <a:p>
            <a:endParaRPr lang="en-US" sz="2400" dirty="0">
              <a:cs typeface="Calibri"/>
            </a:endParaRPr>
          </a:p>
        </p:txBody>
      </p:sp>
    </p:spTree>
    <p:extLst>
      <p:ext uri="{BB962C8B-B14F-4D97-AF65-F5344CB8AC3E}">
        <p14:creationId xmlns:p14="http://schemas.microsoft.com/office/powerpoint/2010/main" val="3508095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A8CEB-09C2-4A6B-BF4D-169C0F4FD20A}"/>
              </a:ext>
            </a:extLst>
          </p:cNvPr>
          <p:cNvSpPr>
            <a:spLocks noGrp="1"/>
          </p:cNvSpPr>
          <p:nvPr>
            <p:ph type="title"/>
          </p:nvPr>
        </p:nvSpPr>
        <p:spPr>
          <a:xfrm>
            <a:off x="838200" y="681037"/>
            <a:ext cx="10515600" cy="1009652"/>
          </a:xfrm>
        </p:spPr>
        <p:txBody>
          <a:bodyPr>
            <a:normAutofit fontScale="90000"/>
          </a:bodyPr>
          <a:lstStyle/>
          <a:p>
            <a:pPr algn="ctr"/>
            <a:r>
              <a:rPr lang="en-US" dirty="0"/>
              <a:t>Round 3</a:t>
            </a:r>
            <a:br>
              <a:rPr lang="en-US" dirty="0"/>
            </a:br>
            <a:br>
              <a:rPr lang="en-US" i="1" dirty="0"/>
            </a:br>
            <a:endParaRPr lang="en-US" dirty="0"/>
          </a:p>
        </p:txBody>
      </p:sp>
      <p:sp>
        <p:nvSpPr>
          <p:cNvPr id="3" name="Content Placeholder 2">
            <a:extLst>
              <a:ext uri="{FF2B5EF4-FFF2-40B4-BE49-F238E27FC236}">
                <a16:creationId xmlns:a16="http://schemas.microsoft.com/office/drawing/2014/main" id="{3066684D-53CA-4ED7-8AC1-415943662877}"/>
              </a:ext>
            </a:extLst>
          </p:cNvPr>
          <p:cNvSpPr>
            <a:spLocks noGrp="1"/>
          </p:cNvSpPr>
          <p:nvPr>
            <p:ph idx="1"/>
          </p:nvPr>
        </p:nvSpPr>
        <p:spPr/>
        <p:txBody>
          <a:bodyPr vert="horz" lIns="91440" tIns="45720" rIns="91440" bIns="45720" rtlCol="0" anchor="ctr">
            <a:normAutofit/>
          </a:bodyPr>
          <a:lstStyle/>
          <a:p>
            <a:pPr marL="0" indent="0" algn="ctr">
              <a:buNone/>
            </a:pPr>
            <a:r>
              <a:rPr lang="en-US" sz="2800" b="1" dirty="0"/>
              <a:t>Which body system does HIV damage? </a:t>
            </a:r>
            <a:endParaRPr lang="en-US" sz="2800" dirty="0"/>
          </a:p>
          <a:p>
            <a:pPr marL="0" indent="0" algn="ctr">
              <a:buNone/>
            </a:pPr>
            <a:r>
              <a:rPr lang="en-US" sz="2800" b="1" dirty="0"/>
              <a:t>Immune System</a:t>
            </a:r>
          </a:p>
        </p:txBody>
      </p:sp>
    </p:spTree>
    <p:extLst>
      <p:ext uri="{BB962C8B-B14F-4D97-AF65-F5344CB8AC3E}">
        <p14:creationId xmlns:p14="http://schemas.microsoft.com/office/powerpoint/2010/main" val="193748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A8CEB-09C2-4A6B-BF4D-169C0F4FD20A}"/>
              </a:ext>
            </a:extLst>
          </p:cNvPr>
          <p:cNvSpPr>
            <a:spLocks noGrp="1"/>
          </p:cNvSpPr>
          <p:nvPr>
            <p:ph type="title"/>
          </p:nvPr>
        </p:nvSpPr>
        <p:spPr>
          <a:xfrm>
            <a:off x="838200" y="681037"/>
            <a:ext cx="10515600" cy="1009652"/>
          </a:xfrm>
        </p:spPr>
        <p:txBody>
          <a:bodyPr>
            <a:normAutofit fontScale="90000"/>
          </a:bodyPr>
          <a:lstStyle/>
          <a:p>
            <a:pPr algn="ctr"/>
            <a:r>
              <a:rPr lang="en-US" dirty="0"/>
              <a:t>Round 4</a:t>
            </a:r>
            <a:br>
              <a:rPr lang="en-US" dirty="0"/>
            </a:br>
            <a:br>
              <a:rPr lang="en-US" i="1" dirty="0"/>
            </a:br>
            <a:endParaRPr lang="en-US" dirty="0"/>
          </a:p>
        </p:txBody>
      </p:sp>
      <p:sp>
        <p:nvSpPr>
          <p:cNvPr id="3" name="Content Placeholder 2">
            <a:extLst>
              <a:ext uri="{FF2B5EF4-FFF2-40B4-BE49-F238E27FC236}">
                <a16:creationId xmlns:a16="http://schemas.microsoft.com/office/drawing/2014/main" id="{3066684D-53CA-4ED7-8AC1-415943662877}"/>
              </a:ext>
            </a:extLst>
          </p:cNvPr>
          <p:cNvSpPr>
            <a:spLocks noGrp="1"/>
          </p:cNvSpPr>
          <p:nvPr>
            <p:ph idx="1"/>
          </p:nvPr>
        </p:nvSpPr>
        <p:spPr/>
        <p:txBody>
          <a:bodyPr vert="horz" lIns="91440" tIns="45720" rIns="91440" bIns="45720" rtlCol="0" anchor="ctr">
            <a:normAutofit/>
          </a:bodyPr>
          <a:lstStyle/>
          <a:p>
            <a:pPr marL="0" indent="0" algn="ctr">
              <a:buNone/>
            </a:pPr>
            <a:r>
              <a:rPr lang="en-US" sz="2800" b="1" dirty="0"/>
              <a:t>Name 3 of the body fluids through which HIV is transmitted. </a:t>
            </a:r>
            <a:endParaRPr lang="en-US" sz="2800" dirty="0"/>
          </a:p>
          <a:p>
            <a:pPr marL="0" indent="0" algn="ctr">
              <a:buNone/>
            </a:pPr>
            <a:r>
              <a:rPr lang="en-US" sz="2800" b="1" dirty="0"/>
              <a:t>Semen, vaginal secretions, rectal fluids, blood and breast milk</a:t>
            </a:r>
          </a:p>
        </p:txBody>
      </p:sp>
    </p:spTree>
    <p:extLst>
      <p:ext uri="{BB962C8B-B14F-4D97-AF65-F5344CB8AC3E}">
        <p14:creationId xmlns:p14="http://schemas.microsoft.com/office/powerpoint/2010/main" val="417484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A8CEB-09C2-4A6B-BF4D-169C0F4FD20A}"/>
              </a:ext>
            </a:extLst>
          </p:cNvPr>
          <p:cNvSpPr>
            <a:spLocks noGrp="1"/>
          </p:cNvSpPr>
          <p:nvPr>
            <p:ph type="title"/>
          </p:nvPr>
        </p:nvSpPr>
        <p:spPr/>
        <p:txBody>
          <a:bodyPr>
            <a:normAutofit fontScale="90000"/>
          </a:bodyPr>
          <a:lstStyle/>
          <a:p>
            <a:pPr algn="ctr"/>
            <a:r>
              <a:rPr lang="en-US"/>
              <a:t>Round 18</a:t>
            </a:r>
            <a:br>
              <a:rPr lang="en-US"/>
            </a:br>
            <a:br>
              <a:rPr lang="en-US"/>
            </a:br>
            <a:endParaRPr lang="en-US"/>
          </a:p>
        </p:txBody>
      </p:sp>
      <p:sp>
        <p:nvSpPr>
          <p:cNvPr id="7" name="Content Placeholder 2">
            <a:extLst>
              <a:ext uri="{FF2B5EF4-FFF2-40B4-BE49-F238E27FC236}">
                <a16:creationId xmlns:a16="http://schemas.microsoft.com/office/drawing/2014/main" id="{15348040-83E3-4D3D-B0C1-FD5DE8568EFA}"/>
              </a:ext>
            </a:extLst>
          </p:cNvPr>
          <p:cNvSpPr>
            <a:spLocks noGrp="1"/>
          </p:cNvSpPr>
          <p:nvPr>
            <p:ph idx="1"/>
          </p:nvPr>
        </p:nvSpPr>
        <p:spPr/>
        <p:txBody>
          <a:bodyPr vert="horz" lIns="91440" tIns="45720" rIns="91440" bIns="45720" rtlCol="0" anchor="ctr">
            <a:normAutofit/>
          </a:bodyPr>
          <a:lstStyle/>
          <a:p>
            <a:pPr marL="0" indent="0" algn="ctr">
              <a:buNone/>
            </a:pPr>
            <a:r>
              <a:rPr lang="en-US" sz="2800"/>
              <a:t>Anyone who has unprotected sex or shares needles can get HIV.</a:t>
            </a:r>
          </a:p>
          <a:p>
            <a:pPr marL="0" indent="0" algn="ctr">
              <a:buNone/>
            </a:pPr>
            <a:r>
              <a:rPr lang="en-US" sz="2800" b="1"/>
              <a:t>True or False</a:t>
            </a:r>
          </a:p>
          <a:p>
            <a:pPr marL="0" indent="0" algn="ctr">
              <a:buNone/>
            </a:pPr>
            <a:r>
              <a:rPr lang="en-US" sz="2800" b="1"/>
              <a:t>True</a:t>
            </a:r>
          </a:p>
        </p:txBody>
      </p:sp>
      <p:sp>
        <p:nvSpPr>
          <p:cNvPr id="4" name="TextBox 3">
            <a:extLst>
              <a:ext uri="{FF2B5EF4-FFF2-40B4-BE49-F238E27FC236}">
                <a16:creationId xmlns:a16="http://schemas.microsoft.com/office/drawing/2014/main" id="{4BD803BD-87C6-4352-980F-05E039413C91}"/>
              </a:ext>
            </a:extLst>
          </p:cNvPr>
          <p:cNvSpPr txBox="1"/>
          <p:nvPr/>
        </p:nvSpPr>
        <p:spPr>
          <a:xfrm>
            <a:off x="3257550" y="5619750"/>
            <a:ext cx="64865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t>*If you choose to continue, the rest of the questions will look like this, without the names. Announce the names that are left.*</a:t>
            </a:r>
            <a:endParaRPr lang="en-US" i="1" dirty="0">
              <a:cs typeface="Calibri"/>
            </a:endParaRPr>
          </a:p>
        </p:txBody>
      </p:sp>
    </p:spTree>
    <p:extLst>
      <p:ext uri="{BB962C8B-B14F-4D97-AF65-F5344CB8AC3E}">
        <p14:creationId xmlns:p14="http://schemas.microsoft.com/office/powerpoint/2010/main" val="206645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2CA57-E313-4172-AB6A-A33D6DDC960B}"/>
              </a:ext>
            </a:extLst>
          </p:cNvPr>
          <p:cNvSpPr>
            <a:spLocks noGrp="1"/>
          </p:cNvSpPr>
          <p:nvPr>
            <p:ph type="ctrTitle"/>
          </p:nvPr>
        </p:nvSpPr>
        <p:spPr/>
        <p:txBody>
          <a:bodyPr/>
          <a:lstStyle/>
          <a:p>
            <a:r>
              <a:rPr lang="en-US" dirty="0"/>
              <a:t> Team update!</a:t>
            </a:r>
          </a:p>
        </p:txBody>
      </p:sp>
      <p:sp>
        <p:nvSpPr>
          <p:cNvPr id="3" name="Content Placeholder 2">
            <a:extLst>
              <a:ext uri="{FF2B5EF4-FFF2-40B4-BE49-F238E27FC236}">
                <a16:creationId xmlns:a16="http://schemas.microsoft.com/office/drawing/2014/main" id="{F781FABB-A8F5-4D7B-88AB-2459C3D8E114}"/>
              </a:ext>
            </a:extLst>
          </p:cNvPr>
          <p:cNvSpPr>
            <a:spLocks noGrp="1"/>
          </p:cNvSpPr>
          <p:nvPr>
            <p:ph type="subTitle" idx="1"/>
          </p:nvPr>
        </p:nvSpPr>
        <p:spPr/>
        <p:txBody>
          <a:bodyPr vert="horz" lIns="91440" tIns="45720" rIns="91440" bIns="45720" rtlCol="0" anchor="t">
            <a:normAutofit/>
          </a:bodyPr>
          <a:lstStyle/>
          <a:p>
            <a:r>
              <a:rPr lang="en-US" dirty="0"/>
              <a:t>How many players are left in each team?</a:t>
            </a:r>
          </a:p>
        </p:txBody>
      </p:sp>
      <p:sp>
        <p:nvSpPr>
          <p:cNvPr id="4" name="TextBox 3">
            <a:extLst>
              <a:ext uri="{FF2B5EF4-FFF2-40B4-BE49-F238E27FC236}">
                <a16:creationId xmlns:a16="http://schemas.microsoft.com/office/drawing/2014/main" id="{190A37A2-53B7-4C1A-9D2E-EA3B28FB1D12}"/>
              </a:ext>
            </a:extLst>
          </p:cNvPr>
          <p:cNvSpPr txBox="1"/>
          <p:nvPr/>
        </p:nvSpPr>
        <p:spPr>
          <a:xfrm>
            <a:off x="2581275" y="5153025"/>
            <a:ext cx="7029450" cy="1872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1000"/>
              </a:spcBef>
            </a:pPr>
            <a:r>
              <a:rPr lang="en-US" i="1" dirty="0">
                <a:ea typeface="+mn-lt"/>
                <a:cs typeface="+mn-lt"/>
              </a:rPr>
              <a:t>*At this point, facilitator can end the game with most team players as the winning team.*</a:t>
            </a:r>
            <a:endParaRPr lang="en-US" dirty="0">
              <a:ea typeface="+mn-lt"/>
              <a:cs typeface="+mn-lt"/>
            </a:endParaRPr>
          </a:p>
          <a:p>
            <a:pPr algn="ctr">
              <a:lnSpc>
                <a:spcPct val="90000"/>
              </a:lnSpc>
              <a:spcBef>
                <a:spcPts val="1000"/>
              </a:spcBef>
            </a:pPr>
            <a:endParaRPr lang="en-US" i="1" dirty="0">
              <a:ea typeface="+mn-lt"/>
              <a:cs typeface="+mn-lt"/>
            </a:endParaRPr>
          </a:p>
          <a:p>
            <a:pPr algn="ctr">
              <a:lnSpc>
                <a:spcPct val="90000"/>
              </a:lnSpc>
              <a:spcBef>
                <a:spcPts val="1000"/>
              </a:spcBef>
            </a:pPr>
            <a:r>
              <a:rPr lang="en-US" i="1" dirty="0">
                <a:ea typeface="+mn-lt"/>
                <a:cs typeface="+mn-lt"/>
              </a:rPr>
              <a:t>*If continuing, use next slide as an example of how to do so until all questions are answered*</a:t>
            </a:r>
            <a:endParaRPr lang="en-US" dirty="0">
              <a:ea typeface="+mn-lt"/>
              <a:cs typeface="+mn-lt"/>
            </a:endParaRPr>
          </a:p>
          <a:p>
            <a:pPr algn="l"/>
            <a:endParaRPr lang="en-US" dirty="0">
              <a:cs typeface="Calibri"/>
            </a:endParaRPr>
          </a:p>
        </p:txBody>
      </p:sp>
    </p:spTree>
    <p:extLst>
      <p:ext uri="{BB962C8B-B14F-4D97-AF65-F5344CB8AC3E}">
        <p14:creationId xmlns:p14="http://schemas.microsoft.com/office/powerpoint/2010/main" val="1063506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5F94A1-A2E4-4B1B-9604-629979E32B12}"/>
              </a:ext>
            </a:extLst>
          </p:cNvPr>
          <p:cNvSpPr>
            <a:spLocks noGrp="1"/>
          </p:cNvSpPr>
          <p:nvPr>
            <p:ph type="title"/>
          </p:nvPr>
        </p:nvSpPr>
        <p:spPr>
          <a:xfrm>
            <a:off x="914400" y="488950"/>
            <a:ext cx="10515600" cy="1325563"/>
          </a:xfrm>
        </p:spPr>
        <p:txBody>
          <a:bodyPr/>
          <a:lstStyle/>
          <a:p>
            <a:pPr algn="ctr"/>
            <a:r>
              <a:rPr lang="en-US" b="1" cap="all" dirty="0">
                <a:latin typeface="Calibri"/>
                <a:cs typeface="Calibri"/>
              </a:rPr>
              <a:t>GREAT WORK!</a:t>
            </a:r>
            <a:endParaRPr lang="en-US" dirty="0">
              <a:ea typeface="+mj-lt"/>
              <a:cs typeface="+mj-lt"/>
            </a:endParaRPr>
          </a:p>
          <a:p>
            <a:endParaRPr lang="en-US" dirty="0">
              <a:cs typeface="Calibri Light"/>
            </a:endParaRPr>
          </a:p>
        </p:txBody>
      </p:sp>
      <p:sp>
        <p:nvSpPr>
          <p:cNvPr id="8" name="Content Placeholder 7">
            <a:extLst>
              <a:ext uri="{FF2B5EF4-FFF2-40B4-BE49-F238E27FC236}">
                <a16:creationId xmlns:a16="http://schemas.microsoft.com/office/drawing/2014/main" id="{814888A5-1D09-47D5-8EC5-3E3F3F688BE6}"/>
              </a:ext>
            </a:extLst>
          </p:cNvPr>
          <p:cNvSpPr>
            <a:spLocks noGrp="1"/>
          </p:cNvSpPr>
          <p:nvPr>
            <p:ph sz="half" idx="1"/>
          </p:nvPr>
        </p:nvSpPr>
        <p:spPr/>
        <p:txBody>
          <a:bodyPr vert="horz" lIns="91440" tIns="45720" rIns="91440" bIns="45720" rtlCol="0" anchor="t">
            <a:normAutofit/>
          </a:bodyPr>
          <a:lstStyle/>
          <a:p>
            <a:pPr algn="ctr">
              <a:lnSpc>
                <a:spcPct val="100000"/>
              </a:lnSpc>
            </a:pPr>
            <a:endParaRPr lang="en-US" dirty="0">
              <a:cs typeface="Calibri" panose="020F0502020204030204"/>
            </a:endParaRPr>
          </a:p>
          <a:p>
            <a:pPr marL="742950" lvl="1" indent="-285750">
              <a:lnSpc>
                <a:spcPct val="100000"/>
              </a:lnSpc>
              <a:buFont typeface="Arial,Sans-Serif" panose="020B0604020202020204" pitchFamily="34" charset="0"/>
            </a:pPr>
            <a:r>
              <a:rPr lang="en-US" b="1" i="1" dirty="0">
                <a:cs typeface="Calibri"/>
              </a:rPr>
              <a:t>Look out for program email!</a:t>
            </a:r>
            <a:endParaRPr lang="en-US" dirty="0">
              <a:ea typeface="+mn-lt"/>
              <a:cs typeface="+mn-lt"/>
            </a:endParaRPr>
          </a:p>
          <a:p>
            <a:pPr marL="742950" lvl="1" indent="-285750">
              <a:lnSpc>
                <a:spcPct val="100000"/>
              </a:lnSpc>
              <a:buFont typeface="Arial,Sans-Serif" panose="020B0604020202020204" pitchFamily="34" charset="0"/>
            </a:pPr>
            <a:endParaRPr lang="en-US" dirty="0">
              <a:ea typeface="+mn-lt"/>
              <a:cs typeface="+mn-lt"/>
            </a:endParaRPr>
          </a:p>
          <a:p>
            <a:pPr marL="457200" lvl="1" indent="0" algn="ctr">
              <a:lnSpc>
                <a:spcPct val="100000"/>
              </a:lnSpc>
              <a:buNone/>
            </a:pPr>
            <a:r>
              <a:rPr lang="en-US" sz="2000" b="1" i="1" dirty="0">
                <a:cs typeface="Calibri"/>
              </a:rPr>
              <a:t>*Insert Contact Info*</a:t>
            </a:r>
            <a:endParaRPr lang="en-US" sz="2000" dirty="0">
              <a:ea typeface="+mn-lt"/>
              <a:cs typeface="+mn-lt"/>
            </a:endParaRPr>
          </a:p>
          <a:p>
            <a:pPr marL="685800" algn="ctr">
              <a:lnSpc>
                <a:spcPct val="100000"/>
              </a:lnSpc>
            </a:pPr>
            <a:endParaRPr lang="en-US" dirty="0"/>
          </a:p>
        </p:txBody>
      </p:sp>
      <p:sp>
        <p:nvSpPr>
          <p:cNvPr id="9" name="Content Placeholder 8">
            <a:extLst>
              <a:ext uri="{FF2B5EF4-FFF2-40B4-BE49-F238E27FC236}">
                <a16:creationId xmlns:a16="http://schemas.microsoft.com/office/drawing/2014/main" id="{29FF133A-9854-4E81-9886-FCD7FBAD8D76}"/>
              </a:ext>
            </a:extLst>
          </p:cNvPr>
          <p:cNvSpPr>
            <a:spLocks noGrp="1"/>
          </p:cNvSpPr>
          <p:nvPr>
            <p:ph sz="half" idx="2"/>
          </p:nvPr>
        </p:nvSpPr>
        <p:spPr/>
        <p:txBody>
          <a:bodyPr vert="horz" lIns="91440" tIns="45720" rIns="91440" bIns="45720" rtlCol="0" anchor="t">
            <a:normAutofit/>
          </a:bodyPr>
          <a:lstStyle/>
          <a:p>
            <a:pPr marL="685800" algn="ctr">
              <a:lnSpc>
                <a:spcPct val="100000"/>
              </a:lnSpc>
            </a:pPr>
            <a:r>
              <a:rPr lang="en-US" dirty="0">
                <a:ea typeface="+mn-lt"/>
                <a:cs typeface="+mn-lt"/>
              </a:rPr>
              <a:t>Email us if you have any </a:t>
            </a:r>
          </a:p>
          <a:p>
            <a:pPr marL="685800" algn="ctr">
              <a:lnSpc>
                <a:spcPct val="100000"/>
              </a:lnSpc>
            </a:pPr>
            <a:r>
              <a:rPr lang="en-US" b="1" dirty="0">
                <a:ea typeface="+mn-lt"/>
                <a:cs typeface="+mn-lt"/>
              </a:rPr>
              <a:t>Questions, Comments, Concerns</a:t>
            </a:r>
            <a:endParaRPr lang="en-US" dirty="0"/>
          </a:p>
        </p:txBody>
      </p:sp>
    </p:spTree>
    <p:extLst>
      <p:ext uri="{BB962C8B-B14F-4D97-AF65-F5344CB8AC3E}">
        <p14:creationId xmlns:p14="http://schemas.microsoft.com/office/powerpoint/2010/main" val="1847843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0E0AD-35B7-4E24-8A41-4F1443CC8276}"/>
              </a:ext>
            </a:extLst>
          </p:cNvPr>
          <p:cNvSpPr>
            <a:spLocks noGrp="1"/>
          </p:cNvSpPr>
          <p:nvPr>
            <p:ph type="title"/>
          </p:nvPr>
        </p:nvSpPr>
        <p:spPr/>
        <p:txBody>
          <a:bodyPr/>
          <a:lstStyle/>
          <a:p>
            <a:r>
              <a:rPr lang="en-US" dirty="0"/>
              <a:t>Group Agreements (Place holder) </a:t>
            </a:r>
          </a:p>
        </p:txBody>
      </p:sp>
      <p:sp>
        <p:nvSpPr>
          <p:cNvPr id="3" name="Content Placeholder 2">
            <a:extLst>
              <a:ext uri="{FF2B5EF4-FFF2-40B4-BE49-F238E27FC236}">
                <a16:creationId xmlns:a16="http://schemas.microsoft.com/office/drawing/2014/main" id="{E9105818-3E09-48EC-9FBF-9BEEE06E3C90}"/>
              </a:ext>
            </a:extLst>
          </p:cNvPr>
          <p:cNvSpPr>
            <a:spLocks noGrp="1"/>
          </p:cNvSpPr>
          <p:nvPr>
            <p:ph idx="1"/>
          </p:nvPr>
        </p:nvSpPr>
        <p:spPr/>
        <p:txBody>
          <a:bodyPr vert="horz" lIns="91440" tIns="45720" rIns="91440" bIns="45720" rtlCol="0" anchor="t">
            <a:normAutofit/>
          </a:bodyPr>
          <a:lstStyle/>
          <a:p>
            <a:r>
              <a:rPr lang="en-US" dirty="0"/>
              <a:t>….</a:t>
            </a:r>
          </a:p>
        </p:txBody>
      </p:sp>
    </p:spTree>
    <p:extLst>
      <p:ext uri="{BB962C8B-B14F-4D97-AF65-F5344CB8AC3E}">
        <p14:creationId xmlns:p14="http://schemas.microsoft.com/office/powerpoint/2010/main" val="3350676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5EF4F-7278-4118-8593-6FD98D76E45D}"/>
              </a:ext>
            </a:extLst>
          </p:cNvPr>
          <p:cNvSpPr>
            <a:spLocks noGrp="1"/>
          </p:cNvSpPr>
          <p:nvPr>
            <p:ph type="title"/>
          </p:nvPr>
        </p:nvSpPr>
        <p:spPr/>
        <p:txBody>
          <a:bodyPr>
            <a:normAutofit/>
          </a:bodyPr>
          <a:lstStyle/>
          <a:p>
            <a:pPr algn="ctr"/>
            <a:r>
              <a:rPr lang="en-US" sz="5400" dirty="0"/>
              <a:t>Stop, Think and Act</a:t>
            </a:r>
          </a:p>
        </p:txBody>
      </p:sp>
      <p:sp>
        <p:nvSpPr>
          <p:cNvPr id="3" name="Content Placeholder 2">
            <a:extLst>
              <a:ext uri="{FF2B5EF4-FFF2-40B4-BE49-F238E27FC236}">
                <a16:creationId xmlns:a16="http://schemas.microsoft.com/office/drawing/2014/main" id="{299839CC-A0BB-43D5-A10D-797AB4EB833B}"/>
              </a:ext>
            </a:extLst>
          </p:cNvPr>
          <p:cNvSpPr>
            <a:spLocks noGrp="1"/>
          </p:cNvSpPr>
          <p:nvPr>
            <p:ph idx="1"/>
          </p:nvPr>
        </p:nvSpPr>
        <p:spPr/>
        <p:txBody>
          <a:bodyPr vert="horz" lIns="91440" tIns="45720" rIns="91440" bIns="45720" rtlCol="0" anchor="t">
            <a:normAutofit lnSpcReduction="10000"/>
          </a:bodyPr>
          <a:lstStyle/>
          <a:p>
            <a:r>
              <a:rPr lang="en-US" sz="3600" dirty="0"/>
              <a:t>STOP</a:t>
            </a:r>
            <a:endParaRPr lang="en-US" sz="3600" dirty="0">
              <a:cs typeface="Calibri"/>
            </a:endParaRPr>
          </a:p>
          <a:p>
            <a:pPr lvl="1"/>
            <a:r>
              <a:rPr lang="en-US" sz="3600" i="1" dirty="0"/>
              <a:t>Why might you need to stop if you are being pressured sexually?</a:t>
            </a:r>
            <a:endParaRPr lang="en-US" sz="3600" i="1" dirty="0">
              <a:cs typeface="Calibri"/>
            </a:endParaRPr>
          </a:p>
          <a:p>
            <a:r>
              <a:rPr lang="en-US" sz="3600" dirty="0"/>
              <a:t>THINK</a:t>
            </a:r>
            <a:endParaRPr lang="en-US" sz="3600" dirty="0">
              <a:cs typeface="Calibri"/>
            </a:endParaRPr>
          </a:p>
          <a:p>
            <a:pPr lvl="1"/>
            <a:r>
              <a:rPr lang="en-US" sz="3600" i="1" dirty="0"/>
              <a:t>What might you need to think about?</a:t>
            </a:r>
            <a:endParaRPr lang="en-US" sz="3600" i="1" dirty="0">
              <a:cs typeface="Calibri"/>
            </a:endParaRPr>
          </a:p>
          <a:p>
            <a:r>
              <a:rPr lang="en-US" sz="3600" dirty="0"/>
              <a:t>ACT</a:t>
            </a:r>
            <a:endParaRPr lang="en-US" sz="3600" dirty="0">
              <a:cs typeface="Calibri"/>
            </a:endParaRPr>
          </a:p>
          <a:p>
            <a:pPr lvl="1"/>
            <a:r>
              <a:rPr lang="en-US" sz="3600" i="1" dirty="0"/>
              <a:t>Evaluate possible consequences and make the best choice</a:t>
            </a:r>
          </a:p>
          <a:p>
            <a:endParaRPr lang="en-US" dirty="0"/>
          </a:p>
        </p:txBody>
      </p:sp>
    </p:spTree>
    <p:extLst>
      <p:ext uri="{BB962C8B-B14F-4D97-AF65-F5344CB8AC3E}">
        <p14:creationId xmlns:p14="http://schemas.microsoft.com/office/powerpoint/2010/main" val="1521585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51D1E-4DAE-47D7-90E6-62AF6C62E7FA}"/>
              </a:ext>
            </a:extLst>
          </p:cNvPr>
          <p:cNvSpPr>
            <a:spLocks noGrp="1"/>
          </p:cNvSpPr>
          <p:nvPr>
            <p:ph type="title"/>
          </p:nvPr>
        </p:nvSpPr>
        <p:spPr/>
        <p:txBody>
          <a:bodyPr/>
          <a:lstStyle/>
          <a:p>
            <a:r>
              <a:rPr lang="en-US" dirty="0"/>
              <a:t>Stop, Think &amp; Act </a:t>
            </a:r>
          </a:p>
        </p:txBody>
      </p:sp>
      <p:graphicFrame>
        <p:nvGraphicFramePr>
          <p:cNvPr id="4" name="Diagram 3">
            <a:extLst>
              <a:ext uri="{FF2B5EF4-FFF2-40B4-BE49-F238E27FC236}">
                <a16:creationId xmlns:a16="http://schemas.microsoft.com/office/drawing/2014/main" id="{9EF6E175-B7E8-481E-967B-15CC8B307497}"/>
              </a:ext>
            </a:extLst>
          </p:cNvPr>
          <p:cNvGraphicFramePr/>
          <p:nvPr>
            <p:extLst>
              <p:ext uri="{D42A27DB-BD31-4B8C-83A1-F6EECF244321}">
                <p14:modId xmlns:p14="http://schemas.microsoft.com/office/powerpoint/2010/main" val="3669208877"/>
              </p:ext>
            </p:extLst>
          </p:nvPr>
        </p:nvGraphicFramePr>
        <p:xfrm>
          <a:off x="1066063" y="1934310"/>
          <a:ext cx="10549552" cy="4590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253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C8EC7EE8-7FEE-442F-9562-15792951D3E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BEA4DAA5-D08D-4BB0-98E1-3A60CBD96E2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ABC5A1F7-F821-4D89-B4D9-0E8D00518EF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6AC32AEB-7A49-4319-8F79-9531763E53A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8723B0EF-6CE0-4731-80CA-8FE22D80D32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C402930D-AB29-47E8-89DE-4CDEED79D78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9C8BC-3ACF-4084-B540-78ECD3EED9A1}"/>
              </a:ext>
            </a:extLst>
          </p:cNvPr>
          <p:cNvSpPr>
            <a:spLocks noGrp="1"/>
          </p:cNvSpPr>
          <p:nvPr>
            <p:ph type="title"/>
          </p:nvPr>
        </p:nvSpPr>
        <p:spPr/>
        <p:txBody>
          <a:bodyPr/>
          <a:lstStyle/>
          <a:p>
            <a:r>
              <a:rPr lang="en-US" dirty="0"/>
              <a:t>Sean and Morgan Case Study</a:t>
            </a:r>
          </a:p>
        </p:txBody>
      </p:sp>
      <p:sp>
        <p:nvSpPr>
          <p:cNvPr id="3" name="Text Placeholder 2">
            <a:extLst>
              <a:ext uri="{FF2B5EF4-FFF2-40B4-BE49-F238E27FC236}">
                <a16:creationId xmlns:a16="http://schemas.microsoft.com/office/drawing/2014/main" id="{D709A828-1E0B-448A-BE45-DE1FB3A6AD48}"/>
              </a:ext>
            </a:extLst>
          </p:cNvPr>
          <p:cNvSpPr>
            <a:spLocks noGrp="1"/>
          </p:cNvSpPr>
          <p:nvPr>
            <p:ph type="body" idx="1"/>
          </p:nvPr>
        </p:nvSpPr>
        <p:spPr/>
        <p:txBody>
          <a:bodyPr vert="horz" lIns="91440" tIns="45720" rIns="91440" bIns="45720" rtlCol="0" anchor="t">
            <a:normAutofit/>
          </a:bodyPr>
          <a:lstStyle/>
          <a:p>
            <a:r>
              <a:rPr lang="en-US" dirty="0"/>
              <a:t>Problem solving using </a:t>
            </a:r>
          </a:p>
          <a:p>
            <a:r>
              <a:rPr lang="en-US"/>
              <a:t>stop, think and act</a:t>
            </a:r>
          </a:p>
        </p:txBody>
      </p:sp>
    </p:spTree>
    <p:extLst>
      <p:ext uri="{BB962C8B-B14F-4D97-AF65-F5344CB8AC3E}">
        <p14:creationId xmlns:p14="http://schemas.microsoft.com/office/powerpoint/2010/main" val="2681552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9A083-FEC9-45BC-A34C-643A149E945B}"/>
              </a:ext>
            </a:extLst>
          </p:cNvPr>
          <p:cNvSpPr>
            <a:spLocks noGrp="1"/>
          </p:cNvSpPr>
          <p:nvPr>
            <p:ph type="title"/>
          </p:nvPr>
        </p:nvSpPr>
        <p:spPr/>
        <p:txBody>
          <a:bodyPr>
            <a:normAutofit/>
          </a:bodyPr>
          <a:lstStyle/>
          <a:p>
            <a:r>
              <a:rPr lang="en-US" sz="5400" dirty="0"/>
              <a:t>Directions</a:t>
            </a:r>
          </a:p>
        </p:txBody>
      </p:sp>
      <p:sp>
        <p:nvSpPr>
          <p:cNvPr id="3" name="Content Placeholder 2">
            <a:extLst>
              <a:ext uri="{FF2B5EF4-FFF2-40B4-BE49-F238E27FC236}">
                <a16:creationId xmlns:a16="http://schemas.microsoft.com/office/drawing/2014/main" id="{4D77A154-7121-44D7-9C7B-09129A440589}"/>
              </a:ext>
            </a:extLst>
          </p:cNvPr>
          <p:cNvSpPr>
            <a:spLocks noGrp="1"/>
          </p:cNvSpPr>
          <p:nvPr>
            <p:ph idx="1"/>
          </p:nvPr>
        </p:nvSpPr>
        <p:spPr/>
        <p:txBody>
          <a:bodyPr>
            <a:normAutofit/>
          </a:bodyPr>
          <a:lstStyle/>
          <a:p>
            <a:r>
              <a:rPr lang="en-US" sz="3600" dirty="0"/>
              <a:t>We will work in pairs to look at the Sean and Morgan case study. We will provide you with a handout and with your partner, please fill out the handout.</a:t>
            </a:r>
          </a:p>
          <a:p>
            <a:endParaRPr lang="en-US" sz="3600" dirty="0"/>
          </a:p>
          <a:p>
            <a:r>
              <a:rPr lang="en-US" sz="3600" dirty="0"/>
              <a:t>So, here is the case study</a:t>
            </a:r>
          </a:p>
        </p:txBody>
      </p:sp>
    </p:spTree>
    <p:extLst>
      <p:ext uri="{BB962C8B-B14F-4D97-AF65-F5344CB8AC3E}">
        <p14:creationId xmlns:p14="http://schemas.microsoft.com/office/powerpoint/2010/main" val="1937355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6AF68-D43B-4957-9387-E00D94E4F336}"/>
              </a:ext>
            </a:extLst>
          </p:cNvPr>
          <p:cNvSpPr>
            <a:spLocks noGrp="1"/>
          </p:cNvSpPr>
          <p:nvPr>
            <p:ph type="title"/>
          </p:nvPr>
        </p:nvSpPr>
        <p:spPr>
          <a:xfrm>
            <a:off x="1251678" y="382385"/>
            <a:ext cx="10178322" cy="648252"/>
          </a:xfrm>
        </p:spPr>
        <p:txBody>
          <a:bodyPr>
            <a:noAutofit/>
          </a:bodyPr>
          <a:lstStyle/>
          <a:p>
            <a:pPr algn="ctr"/>
            <a:r>
              <a:rPr lang="en-US" sz="5400" b="1" i="1" dirty="0"/>
              <a:t>Sean &amp; Morgan case study</a:t>
            </a:r>
            <a:endParaRPr lang="en-US" sz="5400" b="1" dirty="0"/>
          </a:p>
        </p:txBody>
      </p:sp>
      <p:sp>
        <p:nvSpPr>
          <p:cNvPr id="3" name="Content Placeholder 2">
            <a:extLst>
              <a:ext uri="{FF2B5EF4-FFF2-40B4-BE49-F238E27FC236}">
                <a16:creationId xmlns:a16="http://schemas.microsoft.com/office/drawing/2014/main" id="{50032129-EE8C-4446-B980-380C205343B0}"/>
              </a:ext>
            </a:extLst>
          </p:cNvPr>
          <p:cNvSpPr>
            <a:spLocks noGrp="1"/>
          </p:cNvSpPr>
          <p:nvPr>
            <p:ph idx="1"/>
          </p:nvPr>
        </p:nvSpPr>
        <p:spPr>
          <a:xfrm>
            <a:off x="1050200" y="1030636"/>
            <a:ext cx="10075000" cy="5592105"/>
          </a:xfrm>
        </p:spPr>
        <p:txBody>
          <a:bodyPr vert="horz" lIns="91440" tIns="45720" rIns="91440" bIns="45720" rtlCol="0" anchor="t">
            <a:normAutofit/>
          </a:bodyPr>
          <a:lstStyle/>
          <a:p>
            <a:pPr marL="0" indent="0">
              <a:buNone/>
            </a:pPr>
            <a:r>
              <a:rPr lang="en-US" dirty="0"/>
              <a:t>Sean is 3 years younger than Morgan.  They’ve been going out for awhile.  Sean really likes being with someone who is older.  Morgan is a lot of fun, and Sean feels more mature and popular when they’re together.</a:t>
            </a:r>
          </a:p>
          <a:p>
            <a:pPr marL="0" indent="0">
              <a:buNone/>
            </a:pPr>
            <a:r>
              <a:rPr lang="en-US" dirty="0"/>
              <a:t>Sean is very smart and plans to become a psychologist.  Sean has had a tough childhood and very much wants to be independent and successful as an adult. Morgan really likes Sean. Lately, Morgan’s friends have been talking a lot about sex, and keep asking if Morgan and Sean have “done it” yet.  Morgan figures it’s time and begins to pressure Sean about having sex.</a:t>
            </a:r>
          </a:p>
          <a:p>
            <a:pPr marL="0" indent="0">
              <a:buNone/>
            </a:pPr>
            <a:endParaRPr lang="en-US" sz="2400" dirty="0"/>
          </a:p>
        </p:txBody>
      </p:sp>
      <p:sp>
        <p:nvSpPr>
          <p:cNvPr id="4" name="Title 1">
            <a:extLst>
              <a:ext uri="{FF2B5EF4-FFF2-40B4-BE49-F238E27FC236}">
                <a16:creationId xmlns:a16="http://schemas.microsoft.com/office/drawing/2014/main" id="{5BB6AF68-D43B-4957-9387-E00D94E4F336}"/>
              </a:ext>
            </a:extLst>
          </p:cNvPr>
          <p:cNvSpPr txBox="1">
            <a:spLocks/>
          </p:cNvSpPr>
          <p:nvPr/>
        </p:nvSpPr>
        <p:spPr>
          <a:xfrm>
            <a:off x="946878" y="3758432"/>
            <a:ext cx="10178322" cy="64825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endParaRPr lang="en-US" sz="2800" dirty="0">
              <a:solidFill>
                <a:srgbClr val="FF0000"/>
              </a:solidFill>
            </a:endParaRPr>
          </a:p>
        </p:txBody>
      </p:sp>
      <p:sp>
        <p:nvSpPr>
          <p:cNvPr id="6" name="TextBox 5">
            <a:extLst>
              <a:ext uri="{FF2B5EF4-FFF2-40B4-BE49-F238E27FC236}">
                <a16:creationId xmlns:a16="http://schemas.microsoft.com/office/drawing/2014/main" id="{D3315BF4-EF60-490F-B76B-B77C16ED48DD}"/>
              </a:ext>
            </a:extLst>
          </p:cNvPr>
          <p:cNvSpPr txBox="1"/>
          <p:nvPr/>
        </p:nvSpPr>
        <p:spPr>
          <a:xfrm>
            <a:off x="4321753" y="5551343"/>
            <a:ext cx="403340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t>Case study continued on next slide...</a:t>
            </a:r>
          </a:p>
        </p:txBody>
      </p:sp>
    </p:spTree>
    <p:extLst>
      <p:ext uri="{BB962C8B-B14F-4D97-AF65-F5344CB8AC3E}">
        <p14:creationId xmlns:p14="http://schemas.microsoft.com/office/powerpoint/2010/main" val="431032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6AF68-D43B-4957-9387-E00D94E4F336}"/>
              </a:ext>
            </a:extLst>
          </p:cNvPr>
          <p:cNvSpPr>
            <a:spLocks noGrp="1"/>
          </p:cNvSpPr>
          <p:nvPr>
            <p:ph type="title"/>
          </p:nvPr>
        </p:nvSpPr>
        <p:spPr>
          <a:xfrm>
            <a:off x="1251678" y="0"/>
            <a:ext cx="10178322" cy="648252"/>
          </a:xfrm>
        </p:spPr>
        <p:txBody>
          <a:bodyPr>
            <a:normAutofit/>
          </a:bodyPr>
          <a:lstStyle/>
          <a:p>
            <a:pPr algn="ctr"/>
            <a:r>
              <a:rPr lang="en-US" sz="2800" b="1" i="1" dirty="0"/>
              <a:t>Sean &amp; Morgan Case Study Continued</a:t>
            </a:r>
            <a:endParaRPr lang="en-US" sz="2800" b="1" dirty="0"/>
          </a:p>
        </p:txBody>
      </p:sp>
      <p:sp>
        <p:nvSpPr>
          <p:cNvPr id="3" name="Content Placeholder 2">
            <a:extLst>
              <a:ext uri="{FF2B5EF4-FFF2-40B4-BE49-F238E27FC236}">
                <a16:creationId xmlns:a16="http://schemas.microsoft.com/office/drawing/2014/main" id="{50032129-EE8C-4446-B980-380C205343B0}"/>
              </a:ext>
            </a:extLst>
          </p:cNvPr>
          <p:cNvSpPr>
            <a:spLocks noGrp="1"/>
          </p:cNvSpPr>
          <p:nvPr>
            <p:ph idx="1"/>
          </p:nvPr>
        </p:nvSpPr>
        <p:spPr>
          <a:xfrm>
            <a:off x="502920" y="807721"/>
            <a:ext cx="11186160" cy="5074920"/>
          </a:xfrm>
        </p:spPr>
        <p:txBody>
          <a:bodyPr vert="horz" lIns="91440" tIns="45720" rIns="91440" bIns="45720" rtlCol="0" anchor="t">
            <a:normAutofit lnSpcReduction="10000"/>
          </a:bodyPr>
          <a:lstStyle/>
          <a:p>
            <a:pPr marL="0" indent="0">
              <a:buNone/>
            </a:pPr>
            <a:r>
              <a:rPr lang="en-US" sz="2400" dirty="0"/>
              <a:t>When Morgan ask Sean about having sex, Sean feels unsure about what to say.  Sean has thought a lot about this and doesn’t feel ready for sex yet.  Yes, Morgan is sexy and Sean feels turned on.  But Sen wants to wait until after High School and maybe even college to have sex.   Sean does not want to do anything that might interfere with future goals.  Sean wants to be able to help young people deal with issues and problems.  Sean is also afraid of getting an STD and doesn’t want to take any risk.</a:t>
            </a:r>
          </a:p>
          <a:p>
            <a:pPr marL="0" indent="0">
              <a:buNone/>
            </a:pPr>
            <a:endParaRPr lang="en-US" sz="2400" dirty="0"/>
          </a:p>
          <a:p>
            <a:pPr marL="0" indent="0">
              <a:buNone/>
            </a:pPr>
            <a:r>
              <a:rPr lang="en-US" sz="2400" dirty="0"/>
              <a:t>However, Sean really wants to keep the relationship with Morgan.  Sean would be very hurt if Morgan turned to someone else for sex.</a:t>
            </a:r>
          </a:p>
          <a:p>
            <a:pPr marL="0" indent="0">
              <a:buNone/>
            </a:pPr>
            <a:endParaRPr lang="en-US" sz="2400" dirty="0"/>
          </a:p>
          <a:p>
            <a:pPr marL="0" indent="0">
              <a:buNone/>
            </a:pPr>
            <a:r>
              <a:rPr lang="en-US" sz="2400" dirty="0"/>
              <a:t>Today Sean and Morgan are hanging out at Morgan’s house.  Morgan’s grandparents are out for a few hours.  They’re sitting on the couch, kissing and messing around.  They’re both breathing hard and things are getting hot and heavy.  What can Sean do to avoid having sexual intercourse?</a:t>
            </a:r>
          </a:p>
          <a:p>
            <a:pPr marL="0" indent="0">
              <a:buNone/>
            </a:pPr>
            <a:endParaRPr lang="en-US" sz="1800" dirty="0"/>
          </a:p>
          <a:p>
            <a:pPr marL="0" indent="0">
              <a:buNone/>
            </a:pPr>
            <a:endParaRPr lang="en-US" sz="1800" dirty="0"/>
          </a:p>
        </p:txBody>
      </p:sp>
      <p:sp>
        <p:nvSpPr>
          <p:cNvPr id="6" name="TextBox 5"/>
          <p:cNvSpPr txBox="1"/>
          <p:nvPr/>
        </p:nvSpPr>
        <p:spPr>
          <a:xfrm>
            <a:off x="1251678" y="6152449"/>
            <a:ext cx="9635808" cy="646331"/>
          </a:xfrm>
          <a:prstGeom prst="rect">
            <a:avLst/>
          </a:prstGeom>
          <a:solidFill>
            <a:srgbClr val="92D050"/>
          </a:solidFill>
        </p:spPr>
        <p:txBody>
          <a:bodyPr wrap="square" rtlCol="0">
            <a:spAutoFit/>
          </a:bodyPr>
          <a:lstStyle/>
          <a:p>
            <a:r>
              <a:rPr lang="en-US" i="1" dirty="0"/>
              <a:t>Work</a:t>
            </a:r>
            <a:r>
              <a:rPr lang="en-US" dirty="0">
                <a:solidFill>
                  <a:srgbClr val="0070C0"/>
                </a:solidFill>
              </a:rPr>
              <a:t> </a:t>
            </a:r>
            <a:r>
              <a:rPr lang="en-US" i="1" dirty="0"/>
              <a:t>in pairs and use the STOP,  THINK and  ACT steps to find a solution to the situation on your worksheet.</a:t>
            </a:r>
          </a:p>
          <a:p>
            <a:endParaRPr lang="en-US" dirty="0"/>
          </a:p>
        </p:txBody>
      </p:sp>
    </p:spTree>
    <p:extLst>
      <p:ext uri="{BB962C8B-B14F-4D97-AF65-F5344CB8AC3E}">
        <p14:creationId xmlns:p14="http://schemas.microsoft.com/office/powerpoint/2010/main" val="34419191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2D0167F-E486-4F9B-83E2-993954E11F03}">
  <ds:schemaRefs>
    <ds:schemaRef ds:uri="http://schemas.microsoft.com/sharepoint/v3/contenttype/forms"/>
  </ds:schemaRefs>
</ds:datastoreItem>
</file>

<file path=customXml/itemProps2.xml><?xml version="1.0" encoding="utf-8"?>
<ds:datastoreItem xmlns:ds="http://schemas.openxmlformats.org/officeDocument/2006/customXml" ds:itemID="{15A714DE-2D72-4B69-B5D2-B9FD427417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B3E54F-9BB9-4821-81E3-A4EFEC7BD0AD}">
  <ds:schemaRef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tf55916208</Template>
  <TotalTime>0</TotalTime>
  <Words>1388</Words>
  <Application>Microsoft Office PowerPoint</Application>
  <PresentationFormat>Widescreen</PresentationFormat>
  <Paragraphs>167</Paragraphs>
  <Slides>24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Arial,Sans-Serif</vt:lpstr>
      <vt:lpstr>Calibri</vt:lpstr>
      <vt:lpstr>Calibri Light</vt:lpstr>
      <vt:lpstr>Gill Sans MT</vt:lpstr>
      <vt:lpstr>Office Theme</vt:lpstr>
      <vt:lpstr>Strategies for Preventing HIV Infection: Stop, Think, and Act</vt:lpstr>
      <vt:lpstr>For Facilitator: Things to Prepare In Advance</vt:lpstr>
      <vt:lpstr>Group Agreements (Place holder) </vt:lpstr>
      <vt:lpstr>Stop, Think and Act</vt:lpstr>
      <vt:lpstr>Stop, Think &amp; Act </vt:lpstr>
      <vt:lpstr>Sean and Morgan Case Study</vt:lpstr>
      <vt:lpstr>Directions</vt:lpstr>
      <vt:lpstr>Sean &amp; Morgan case study</vt:lpstr>
      <vt:lpstr>Sean &amp; Morgan Case Study Continued</vt:lpstr>
      <vt:lpstr>Sean and Morgan Case Study</vt:lpstr>
      <vt:lpstr>DISCUSSION:  - What did you and your partner talk about?</vt:lpstr>
      <vt:lpstr>What Should You Do If You Had Unprotected Sex?</vt:lpstr>
      <vt:lpstr>Video Discussion </vt:lpstr>
      <vt:lpstr>How to Tell Someone You Have an STD</vt:lpstr>
      <vt:lpstr>Video Discussion </vt:lpstr>
      <vt:lpstr>HIV/STD Rapid Round Game</vt:lpstr>
      <vt:lpstr>PowerPoint Presentation</vt:lpstr>
      <vt:lpstr>Round 1 [Insert Team A Name] Vs. [Insert Team B Name] </vt:lpstr>
      <vt:lpstr>Round 2  </vt:lpstr>
      <vt:lpstr>Round 3  </vt:lpstr>
      <vt:lpstr>Round 4  </vt:lpstr>
      <vt:lpstr>Round 18  </vt:lpstr>
      <vt:lpstr> Team update!</vt:lpstr>
      <vt:lpstr>GREAT WORK!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Making Proud Choices</dc:title>
  <dc:creator/>
  <cp:lastModifiedBy/>
  <cp:revision>768</cp:revision>
  <dcterms:created xsi:type="dcterms:W3CDTF">2020-02-06T17:00:16Z</dcterms:created>
  <dcterms:modified xsi:type="dcterms:W3CDTF">2020-12-15T18:23:38Z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