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4"/>
  </p:notesMasterIdLst>
  <p:sldIdLst>
    <p:sldId id="256" r:id="rId2"/>
    <p:sldId id="313" r:id="rId3"/>
    <p:sldId id="312" r:id="rId4"/>
    <p:sldId id="315" r:id="rId5"/>
    <p:sldId id="295" r:id="rId6"/>
    <p:sldId id="257" r:id="rId7"/>
    <p:sldId id="261" r:id="rId8"/>
    <p:sldId id="324" r:id="rId9"/>
    <p:sldId id="325" r:id="rId10"/>
    <p:sldId id="326" r:id="rId11"/>
    <p:sldId id="327" r:id="rId12"/>
    <p:sldId id="328" r:id="rId13"/>
    <p:sldId id="260" r:id="rId14"/>
    <p:sldId id="297" r:id="rId15"/>
    <p:sldId id="314" r:id="rId16"/>
    <p:sldId id="298" r:id="rId17"/>
    <p:sldId id="299" r:id="rId18"/>
    <p:sldId id="300" r:id="rId19"/>
    <p:sldId id="316" r:id="rId20"/>
    <p:sldId id="311" r:id="rId21"/>
    <p:sldId id="303" r:id="rId22"/>
    <p:sldId id="262" r:id="rId23"/>
    <p:sldId id="317" r:id="rId24"/>
    <p:sldId id="329" r:id="rId25"/>
    <p:sldId id="318" r:id="rId26"/>
    <p:sldId id="319" r:id="rId27"/>
    <p:sldId id="320" r:id="rId28"/>
    <p:sldId id="263" r:id="rId29"/>
    <p:sldId id="259" r:id="rId30"/>
    <p:sldId id="321" r:id="rId31"/>
    <p:sldId id="270" r:id="rId32"/>
    <p:sldId id="322"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Nunito" panose="020B0604020202020204" charset="0"/>
      <p:regular r:id="rId39"/>
      <p:bold r:id="rId40"/>
      <p:italic r:id="rId41"/>
      <p:boldItalic r:id="rId42"/>
    </p:embeddedFont>
    <p:embeddedFont>
      <p:font typeface="Tahoma" panose="020B0604030504040204" pitchFamily="34" charset="0"/>
      <p:regular r:id="rId43"/>
      <p:bold r:id="rId44"/>
    </p:embeddedFont>
    <p:embeddedFont>
      <p:font typeface="Walter Turncoat" panose="020B0604020202020204"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FB9461-E5AC-47F8-8AA6-5BF79E793501}">
  <a:tblStyle styleId="{9DFB9461-E5AC-47F8-8AA6-5BF79E79350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96B3EC-8770-4C4F-981F-48A8244F383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68" autoAdjust="0"/>
    <p:restoredTop sz="85435" autoAdjust="0"/>
  </p:normalViewPr>
  <p:slideViewPr>
    <p:cSldViewPr snapToGrid="0">
      <p:cViewPr varScale="1">
        <p:scale>
          <a:sx n="84" d="100"/>
          <a:sy n="84" d="100"/>
        </p:scale>
        <p:origin x="250"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form will be up on the website soon.</a:t>
            </a:r>
          </a:p>
        </p:txBody>
      </p:sp>
    </p:spTree>
    <p:extLst>
      <p:ext uri="{BB962C8B-B14F-4D97-AF65-F5344CB8AC3E}">
        <p14:creationId xmlns:p14="http://schemas.microsoft.com/office/powerpoint/2010/main" val="3886816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57175" indent="-257175" algn="l">
              <a:buFont typeface="Arial" panose="020B0604020202020204" pitchFamily="34" charset="0"/>
              <a:buChar char="•"/>
            </a:pPr>
            <a:r>
              <a:rPr lang="en-US" dirty="0"/>
              <a:t>Remember the purpose of observation and feedback is to:</a:t>
            </a:r>
          </a:p>
          <a:p>
            <a:pPr marL="257175" indent="-257175" algn="l">
              <a:buFont typeface="Arial" panose="020B0604020202020204" pitchFamily="34" charset="0"/>
              <a:buChar char="•"/>
            </a:pPr>
            <a:r>
              <a:rPr lang="en-US" dirty="0">
                <a:solidFill>
                  <a:schemeClr val="tx1"/>
                </a:solidFill>
                <a:latin typeface="Walter Turncoat" panose="020B0604020202020204" charset="0"/>
              </a:rPr>
              <a:t>To identify both strengths and areas in need of improvement or change which gives way for professional growth.</a:t>
            </a:r>
          </a:p>
          <a:p>
            <a:pPr marL="257175" indent="-257175" algn="l">
              <a:buFont typeface="Arial" panose="020B0604020202020204" pitchFamily="34" charset="0"/>
              <a:buChar char="•"/>
            </a:pPr>
            <a:r>
              <a:rPr lang="en-US" dirty="0">
                <a:solidFill>
                  <a:schemeClr val="tx1"/>
                </a:solidFill>
                <a:latin typeface="Walter Turncoat" panose="020B0604020202020204" charset="0"/>
              </a:rPr>
              <a:t>It’s an opportunity for facilitators to engage in reflective dialogue about their work.</a:t>
            </a:r>
          </a:p>
          <a:p>
            <a:pPr marL="257175" indent="-257175" algn="l">
              <a:buFont typeface="Arial" panose="020B0604020202020204" pitchFamily="34" charset="0"/>
              <a:buChar char="•"/>
            </a:pPr>
            <a:r>
              <a:rPr lang="en-US" dirty="0">
                <a:solidFill>
                  <a:schemeClr val="tx1"/>
                </a:solidFill>
                <a:latin typeface="Walter Turncoat" panose="020B0604020202020204" charset="0"/>
              </a:rPr>
              <a:t>Offers supervisors insight into where staff may need additional support and training.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ea typeface="ＭＳ Ｐゴシック" panose="020B0600070205080204" pitchFamily="34" charset="-128"/>
              </a:defRPr>
            </a:lvl1pPr>
            <a:lvl2pPr marL="37931725" indent="-37474525" defTabSz="93186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7BCC140E-AFB8-420D-A0B6-ED484E44C5AC}" type="slidenum">
              <a:rPr lang="en-US" altLang="en-US" sz="1200">
                <a:solidFill>
                  <a:srgbClr val="000000"/>
                </a:solidFill>
                <a:latin typeface="Arial" panose="020B0604020202020204" pitchFamily="34" charset="0"/>
              </a:rPr>
              <a:pPr/>
              <a:t>14</a:t>
            </a:fld>
            <a:endParaRPr lang="en-US" altLang="en-US" sz="1200">
              <a:solidFill>
                <a:srgbClr val="000000"/>
              </a:solidFill>
              <a:latin typeface="Arial" panose="020B0604020202020204" pitchFamily="34" charset="0"/>
            </a:endParaRPr>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If you aren’t familiar with this, this is a Johari window. </a:t>
            </a:r>
            <a:r>
              <a:rPr lang="en-US" b="0" i="0" dirty="0">
                <a:solidFill>
                  <a:srgbClr val="202124"/>
                </a:solidFill>
                <a:effectLst/>
                <a:latin typeface="Roboto"/>
              </a:rPr>
              <a:t>Created in 1955 by Joseph </a:t>
            </a:r>
            <a:r>
              <a:rPr lang="en-US" b="0" i="0" dirty="0" err="1">
                <a:solidFill>
                  <a:srgbClr val="202124"/>
                </a:solidFill>
                <a:effectLst/>
                <a:latin typeface="Roboto"/>
              </a:rPr>
              <a:t>Luft</a:t>
            </a:r>
            <a:r>
              <a:rPr lang="en-US" b="0" i="0" dirty="0">
                <a:solidFill>
                  <a:srgbClr val="202124"/>
                </a:solidFill>
                <a:effectLst/>
                <a:latin typeface="Roboto"/>
              </a:rPr>
              <a:t> and Harry Ingham, the </a:t>
            </a:r>
            <a:r>
              <a:rPr lang="en-US" b="1" i="0" dirty="0">
                <a:solidFill>
                  <a:srgbClr val="202124"/>
                </a:solidFill>
                <a:effectLst/>
                <a:latin typeface="Roboto"/>
              </a:rPr>
              <a:t>model</a:t>
            </a:r>
            <a:r>
              <a:rPr lang="en-US" b="0" i="0" dirty="0">
                <a:solidFill>
                  <a:srgbClr val="202124"/>
                </a:solidFill>
                <a:effectLst/>
                <a:latin typeface="Roboto"/>
              </a:rPr>
              <a:t> is used to help individuals better understand themselves and how they are perceived by others. Fun fact: it’s called “Johari as an incorporation of both their 1</a:t>
            </a:r>
            <a:r>
              <a:rPr lang="en-US" b="0" i="0" baseline="30000" dirty="0">
                <a:solidFill>
                  <a:srgbClr val="202124"/>
                </a:solidFill>
                <a:effectLst/>
                <a:latin typeface="Roboto"/>
              </a:rPr>
              <a:t>st</a:t>
            </a:r>
            <a:r>
              <a:rPr lang="en-US" b="0" i="0" dirty="0">
                <a:solidFill>
                  <a:srgbClr val="202124"/>
                </a:solidFill>
                <a:effectLst/>
                <a:latin typeface="Roboto"/>
              </a:rPr>
              <a:t> manes. Long before </a:t>
            </a:r>
            <a:r>
              <a:rPr lang="en-US" b="0" i="0" dirty="0" err="1">
                <a:solidFill>
                  <a:srgbClr val="202124"/>
                </a:solidFill>
                <a:effectLst/>
                <a:latin typeface="Roboto"/>
              </a:rPr>
              <a:t>Bennifer</a:t>
            </a:r>
            <a:r>
              <a:rPr lang="en-US" b="0" i="0" dirty="0">
                <a:solidFill>
                  <a:srgbClr val="202124"/>
                </a:solidFill>
                <a:effectLst/>
                <a:latin typeface="Roboto"/>
              </a:rPr>
              <a:t>!</a:t>
            </a:r>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Known by me and others: What I’m wearing, name, profession, etc..</a:t>
            </a:r>
          </a:p>
        </p:txBody>
      </p:sp>
    </p:spTree>
    <p:extLst>
      <p:ext uri="{BB962C8B-B14F-4D97-AF65-F5344CB8AC3E}">
        <p14:creationId xmlns:p14="http://schemas.microsoft.com/office/powerpoint/2010/main" val="241404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ea typeface="ＭＳ Ｐゴシック" panose="020B0600070205080204" pitchFamily="34" charset="-128"/>
              </a:defRPr>
            </a:lvl1pPr>
            <a:lvl2pPr marL="37931725" indent="-37474525" defTabSz="93186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7BCC140E-AFB8-420D-A0B6-ED484E44C5AC}" type="slidenum">
              <a:rPr lang="en-US" altLang="en-US" sz="1200">
                <a:solidFill>
                  <a:srgbClr val="000000"/>
                </a:solidFill>
                <a:latin typeface="Arial" panose="020B0604020202020204" pitchFamily="34" charset="0"/>
              </a:rPr>
              <a:pPr/>
              <a:t>15</a:t>
            </a:fld>
            <a:endParaRPr lang="en-US" altLang="en-US" sz="1200">
              <a:solidFill>
                <a:srgbClr val="000000"/>
              </a:solidFill>
              <a:latin typeface="Arial" panose="020B0604020202020204" pitchFamily="34" charset="0"/>
            </a:endParaRPr>
          </a:p>
        </p:txBody>
      </p:sp>
      <p:sp>
        <p:nvSpPr>
          <p:cNvPr id="44035" name="Rectangle 2"/>
          <p:cNvSpPr>
            <a:spLocks noGrp="1" noRot="1" noChangeAspect="1" noChangeArrowheads="1" noTextEdit="1"/>
          </p:cNvSpPr>
          <p:nvPr>
            <p:ph type="sldImg"/>
          </p:nvPr>
        </p:nvSpPr>
        <p:spPr>
          <a:xfrm>
            <a:off x="381000" y="685800"/>
            <a:ext cx="6096000" cy="3429000"/>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Johari window: developed by Joseph </a:t>
            </a:r>
            <a:r>
              <a:rPr lang="en-US" altLang="en-US" dirty="0" err="1">
                <a:latin typeface="Arial" panose="020B0604020202020204" pitchFamily="34" charset="0"/>
                <a:ea typeface="ＭＳ Ｐゴシック" panose="020B0600070205080204" pitchFamily="34" charset="-128"/>
              </a:rPr>
              <a:t>Luft</a:t>
            </a:r>
            <a:r>
              <a:rPr lang="en-US" altLang="en-US" dirty="0">
                <a:latin typeface="Arial" panose="020B0604020202020204" pitchFamily="34" charset="0"/>
                <a:ea typeface="ＭＳ Ｐゴシック" panose="020B0600070205080204" pitchFamily="34" charset="-128"/>
              </a:rPr>
              <a:t> and Harry Ingham to help people understand interpersonal communication and relationships.  </a:t>
            </a:r>
          </a:p>
          <a:p>
            <a:pPr eaLnBrk="1" hangingPunct="1"/>
            <a:r>
              <a:rPr lang="en-US" altLang="en-US" dirty="0">
                <a:latin typeface="Arial" panose="020B0604020202020204" pitchFamily="34" charset="0"/>
                <a:ea typeface="ＭＳ Ｐゴシック" panose="020B0600070205080204" pitchFamily="34" charset="-128"/>
              </a:rPr>
              <a:t>Four aspects of our total self.  </a:t>
            </a:r>
          </a:p>
          <a:p>
            <a:pPr eaLnBrk="1" hangingPunct="1"/>
            <a:r>
              <a:rPr lang="en-US" altLang="en-US" dirty="0">
                <a:latin typeface="Arial" panose="020B0604020202020204" pitchFamily="34" charset="0"/>
                <a:ea typeface="ＭＳ Ｐゴシック" panose="020B0600070205080204" pitchFamily="34" charset="-128"/>
              </a:rPr>
              <a:t>Self-awareness:  things we know, don’t currently know about ourselves</a:t>
            </a:r>
          </a:p>
          <a:p>
            <a:pPr eaLnBrk="1" hangingPunct="1"/>
            <a:r>
              <a:rPr lang="en-US" altLang="en-US" dirty="0">
                <a:latin typeface="Arial" panose="020B0604020202020204" pitchFamily="34" charset="0"/>
                <a:ea typeface="ＭＳ Ｐゴシック" panose="020B0600070205080204" pitchFamily="34" charset="-128"/>
              </a:rPr>
              <a:t>Others’ knowledge of us: things they know and don’t know about us</a:t>
            </a:r>
          </a:p>
          <a:p>
            <a:pPr marL="139700" indent="0" eaLnBrk="1" hangingPunct="1">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91896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ea typeface="ＭＳ Ｐゴシック" panose="020B0600070205080204" pitchFamily="34" charset="-128"/>
              </a:defRPr>
            </a:lvl1pPr>
            <a:lvl2pPr marL="37931725" indent="-37474525" defTabSz="93186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539D3B71-3E26-4C1A-99AC-71AD1134E805}" type="slidenum">
              <a:rPr lang="en-US" altLang="en-US" sz="1200">
                <a:solidFill>
                  <a:srgbClr val="000000"/>
                </a:solidFill>
                <a:latin typeface="Arial" panose="020B0604020202020204" pitchFamily="34" charset="0"/>
              </a:rPr>
              <a:pPr/>
              <a:t>16</a:t>
            </a:fld>
            <a:endParaRPr lang="en-US" altLang="en-US" sz="1200">
              <a:solidFill>
                <a:srgbClr val="000000"/>
              </a:solidFill>
              <a:latin typeface="Arial" panose="020B0604020202020204" pitchFamily="34" charset="0"/>
            </a:endParaRPr>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Private:  What I choose not to share: (Fear of heights…)</a:t>
            </a:r>
          </a:p>
        </p:txBody>
      </p:sp>
    </p:spTree>
    <p:extLst>
      <p:ext uri="{BB962C8B-B14F-4D97-AF65-F5344CB8AC3E}">
        <p14:creationId xmlns:p14="http://schemas.microsoft.com/office/powerpoint/2010/main" val="3665241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ea typeface="ＭＳ Ｐゴシック" panose="020B0600070205080204" pitchFamily="34" charset="-128"/>
              </a:defRPr>
            </a:lvl1pPr>
            <a:lvl2pPr marL="37931725" indent="-37474525" defTabSz="93186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C2A3673-F6B6-47FF-83B6-9FA600D4CD5C}" type="slidenum">
              <a:rPr lang="en-US" altLang="en-US" sz="1200">
                <a:solidFill>
                  <a:srgbClr val="000000"/>
                </a:solidFill>
                <a:latin typeface="Arial" panose="020B0604020202020204" pitchFamily="34" charset="0"/>
              </a:rPr>
              <a:pPr/>
              <a:t>17</a:t>
            </a:fld>
            <a:endParaRPr lang="en-US" altLang="en-US" sz="1200">
              <a:solidFill>
                <a:srgbClr val="000000"/>
              </a:solidFill>
              <a:latin typeface="Arial" panose="020B0604020202020204" pitchFamily="34" charset="0"/>
            </a:endParaRPr>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Unknown to both:  Unconscious stuff that’s not visible (this is where therapy may spend its time) </a:t>
            </a:r>
          </a:p>
        </p:txBody>
      </p:sp>
    </p:spTree>
    <p:extLst>
      <p:ext uri="{BB962C8B-B14F-4D97-AF65-F5344CB8AC3E}">
        <p14:creationId xmlns:p14="http://schemas.microsoft.com/office/powerpoint/2010/main" val="4240998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ea typeface="ＭＳ Ｐゴシック" panose="020B0600070205080204" pitchFamily="34" charset="-128"/>
              </a:defRPr>
            </a:lvl1pPr>
            <a:lvl2pPr marL="37931725" indent="-37474525" defTabSz="93186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3094A42-5C29-4E84-A68F-C9D3727640A5}" type="slidenum">
              <a:rPr lang="en-US" altLang="en-US" sz="1200">
                <a:solidFill>
                  <a:srgbClr val="000000"/>
                </a:solidFill>
                <a:latin typeface="Arial" panose="020B0604020202020204" pitchFamily="34" charset="0"/>
              </a:rPr>
              <a:pPr/>
              <a:t>18</a:t>
            </a:fld>
            <a:endParaRPr lang="en-US" altLang="en-US" sz="1200">
              <a:solidFill>
                <a:srgbClr val="000000"/>
              </a:solidFill>
              <a:latin typeface="Arial" panose="020B0604020202020204" pitchFamily="34" charset="0"/>
            </a:endParaRPr>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The Blind Self:  </a:t>
            </a:r>
            <a:r>
              <a:rPr lang="en-US" altLang="en-US" b="1">
                <a:latin typeface="Arial" panose="020B0604020202020204" pitchFamily="34" charset="0"/>
                <a:ea typeface="ＭＳ Ｐゴシック" panose="020B0600070205080204" pitchFamily="34" charset="-128"/>
              </a:rPr>
              <a:t>You </a:t>
            </a:r>
            <a:r>
              <a:rPr lang="en-US" altLang="en-US">
                <a:latin typeface="Arial" panose="020B0604020202020204" pitchFamily="34" charset="0"/>
                <a:ea typeface="ＭＳ Ｐゴシック" panose="020B0600070205080204" pitchFamily="34" charset="-128"/>
              </a:rPr>
              <a:t>see it, but I don’t (toilet paper on the foot, my strange laugh, tics, some personality traits, etc.)</a:t>
            </a:r>
          </a:p>
        </p:txBody>
      </p:sp>
    </p:spTree>
    <p:extLst>
      <p:ext uri="{BB962C8B-B14F-4D97-AF65-F5344CB8AC3E}">
        <p14:creationId xmlns:p14="http://schemas.microsoft.com/office/powerpoint/2010/main" val="1873627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ea typeface="ＭＳ Ｐゴシック" panose="020B0600070205080204" pitchFamily="34" charset="-128"/>
              </a:defRPr>
            </a:lvl1pPr>
            <a:lvl2pPr marL="37931725" indent="-37474525" defTabSz="93186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74B74261-84BC-44D8-B1E4-18D35FEF0322}" type="slidenum">
              <a:rPr lang="en-US" altLang="en-US" sz="1200">
                <a:solidFill>
                  <a:srgbClr val="000000"/>
                </a:solidFill>
                <a:latin typeface="Arial" panose="020B0604020202020204" pitchFamily="34" charset="0"/>
              </a:rPr>
              <a:pPr/>
              <a:t>19</a:t>
            </a:fld>
            <a:endParaRPr lang="en-US" altLang="en-US" sz="1200">
              <a:solidFill>
                <a:srgbClr val="000000"/>
              </a:solidFill>
              <a:latin typeface="Arial" panose="020B0604020202020204" pitchFamily="34" charset="0"/>
            </a:endParaRPr>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So how does the notion of feedback fit into this?</a:t>
            </a:r>
          </a:p>
        </p:txBody>
      </p:sp>
    </p:spTree>
    <p:extLst>
      <p:ext uri="{BB962C8B-B14F-4D97-AF65-F5344CB8AC3E}">
        <p14:creationId xmlns:p14="http://schemas.microsoft.com/office/powerpoint/2010/main" val="2590639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ea typeface="ＭＳ Ｐゴシック" panose="020B0600070205080204" pitchFamily="34" charset="-128"/>
              </a:defRPr>
            </a:lvl1pPr>
            <a:lvl2pPr marL="37931725" indent="-37474525" defTabSz="93186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43094A42-5C29-4E84-A68F-C9D3727640A5}" type="slidenum">
              <a:rPr lang="en-US" altLang="en-US" sz="1200">
                <a:solidFill>
                  <a:srgbClr val="000000"/>
                </a:solidFill>
                <a:latin typeface="Arial" panose="020B0604020202020204" pitchFamily="34" charset="0"/>
              </a:rPr>
              <a:pPr/>
              <a:t>20</a:t>
            </a:fld>
            <a:endParaRPr lang="en-US" altLang="en-US" sz="1200">
              <a:solidFill>
                <a:srgbClr val="000000"/>
              </a:solidFill>
              <a:latin typeface="Arial" panose="020B0604020202020204" pitchFamily="34" charset="0"/>
            </a:endParaRPr>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en-US" dirty="0">
                <a:latin typeface="Arial" panose="020B0604020202020204" pitchFamily="34" charset="0"/>
                <a:ea typeface="ＭＳ Ｐゴシック" panose="020B0600070205080204" pitchFamily="34" charset="-128"/>
              </a:rPr>
              <a:t>What quadrants are we trying to affect?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en-US" dirty="0">
                <a:latin typeface="Arial" panose="020B0604020202020204" pitchFamily="34" charset="0"/>
                <a:ea typeface="ＭＳ Ｐゴシック" panose="020B0600070205080204" pitchFamily="34" charset="-128"/>
              </a:rPr>
              <a:t>First is where we ASK for feedback</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altLang="en-US" dirty="0">
                <a:latin typeface="Arial" panose="020B0604020202020204" pitchFamily="34" charset="0"/>
                <a:ea typeface="ＭＳ Ｐゴシック" panose="020B0600070205080204" pitchFamily="34" charset="-128"/>
              </a:rPr>
              <a:t>Second is where we offer</a:t>
            </a:r>
          </a:p>
          <a:p>
            <a:pPr marL="139700" indent="0" eaLnBrk="1" hangingPunct="1">
              <a:buNone/>
            </a:pP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82244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ahoma" panose="020B0604030504040204" pitchFamily="34" charset="0"/>
                <a:ea typeface="ＭＳ Ｐゴシック" panose="020B0600070205080204" pitchFamily="34" charset="-128"/>
              </a:defRPr>
            </a:lvl1pPr>
            <a:lvl2pPr marL="37931725" indent="-37474525" defTabSz="931863">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18824051-8B4A-4F68-9DBF-C2E93CCE1E1E}" type="slidenum">
              <a:rPr lang="en-US" altLang="en-US" sz="1200">
                <a:solidFill>
                  <a:srgbClr val="000000"/>
                </a:solidFill>
                <a:latin typeface="Arial" panose="020B0604020202020204" pitchFamily="34" charset="0"/>
              </a:rPr>
              <a:pPr/>
              <a:t>21</a:t>
            </a:fld>
            <a:endParaRPr lang="en-US" altLang="en-US" sz="1200">
              <a:solidFill>
                <a:srgbClr val="000000"/>
              </a:solidFill>
              <a:latin typeface="Arial" panose="020B0604020202020204" pitchFamily="34" charset="0"/>
            </a:endParaRPr>
          </a:p>
        </p:txBody>
      </p:sp>
      <p:sp>
        <p:nvSpPr>
          <p:cNvPr id="56323" name="Rectangle 2"/>
          <p:cNvSpPr>
            <a:spLocks noGrp="1" noRot="1" noChangeAspect="1" noChangeArrowheads="1" noTextEdit="1"/>
          </p:cNvSpPr>
          <p:nvPr>
            <p:ph type="sldImg"/>
          </p:nvPr>
        </p:nvSpPr>
        <p:spPr>
          <a:xfrm>
            <a:off x="381000" y="685800"/>
            <a:ext cx="6096000" cy="3429000"/>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With effective feedback, parts of your habits that are unconscious come to light.</a:t>
            </a:r>
          </a:p>
          <a:p>
            <a:pPr eaLnBrk="1" hangingPunct="1"/>
            <a:r>
              <a:rPr lang="en-US" altLang="en-US">
                <a:latin typeface="Arial" panose="020B0604020202020204" pitchFamily="34" charset="0"/>
                <a:ea typeface="ＭＳ Ｐゴシック" panose="020B0600070205080204" pitchFamily="34" charset="-128"/>
              </a:rPr>
              <a:t>Learning how we’re perceived helps us make conscious decisions in our educating.</a:t>
            </a:r>
          </a:p>
        </p:txBody>
      </p:sp>
    </p:spTree>
    <p:extLst>
      <p:ext uri="{BB962C8B-B14F-4D97-AF65-F5344CB8AC3E}">
        <p14:creationId xmlns:p14="http://schemas.microsoft.com/office/powerpoint/2010/main" val="63665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8d3aa2a3e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we begin, I will make sure we are recording, that subtitles are on and go over the housekeeping.</a:t>
            </a:r>
          </a:p>
          <a:p>
            <a:pPr marL="0" lvl="0" indent="0" algn="l" rtl="0">
              <a:spcBef>
                <a:spcPts val="0"/>
              </a:spcBef>
              <a:spcAft>
                <a:spcPts val="0"/>
              </a:spcAft>
              <a:buNone/>
            </a:pPr>
            <a:r>
              <a:rPr lang="en-US" dirty="0"/>
              <a:t>Other ACT team members are on and will monitor the chat as well and mute when necessary for me. I’ll take breaks to check the chat every so often.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It’s important to go into the feedback session with the expectation that there will be things the educator did well, and things they could work on.</a:t>
            </a:r>
          </a:p>
        </p:txBody>
      </p:sp>
    </p:spTree>
    <p:extLst>
      <p:ext uri="{BB962C8B-B14F-4D97-AF65-F5344CB8AC3E}">
        <p14:creationId xmlns:p14="http://schemas.microsoft.com/office/powerpoint/2010/main" val="2975741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62995-404B-4F26-82AF-127642989B90}" type="slidenum">
              <a:rPr lang="en-US" smtClean="0"/>
              <a:t>3</a:t>
            </a:fld>
            <a:endParaRPr lang="en-US"/>
          </a:p>
        </p:txBody>
      </p:sp>
    </p:spTree>
    <p:extLst>
      <p:ext uri="{BB962C8B-B14F-4D97-AF65-F5344CB8AC3E}">
        <p14:creationId xmlns:p14="http://schemas.microsoft.com/office/powerpoint/2010/main" val="168403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quick agenda review. If there is anything you think won’t be covered that you have questions about, please put it in the chat.</a:t>
            </a:r>
          </a:p>
        </p:txBody>
      </p:sp>
    </p:spTree>
    <p:extLst>
      <p:ext uri="{BB962C8B-B14F-4D97-AF65-F5344CB8AC3E}">
        <p14:creationId xmlns:p14="http://schemas.microsoft.com/office/powerpoint/2010/main" val="68701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62995-404B-4F26-82AF-127642989B90}" type="slidenum">
              <a:rPr lang="en-US" smtClean="0"/>
              <a:t>5</a:t>
            </a:fld>
            <a:endParaRPr lang="en-US"/>
          </a:p>
        </p:txBody>
      </p:sp>
    </p:spTree>
    <p:extLst>
      <p:ext uri="{BB962C8B-B14F-4D97-AF65-F5344CB8AC3E}">
        <p14:creationId xmlns:p14="http://schemas.microsoft.com/office/powerpoint/2010/main" val="152386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62995-404B-4F26-82AF-127642989B90}" type="slidenum">
              <a:rPr lang="en-US" smtClean="0"/>
              <a:t>8</a:t>
            </a:fld>
            <a:endParaRPr lang="en-US"/>
          </a:p>
        </p:txBody>
      </p:sp>
    </p:spTree>
    <p:extLst>
      <p:ext uri="{BB962C8B-B14F-4D97-AF65-F5344CB8AC3E}">
        <p14:creationId xmlns:p14="http://schemas.microsoft.com/office/powerpoint/2010/main" val="846768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should have the activity breakdown, either from the manual or the Virtual Implementation Plan, with you.</a:t>
            </a:r>
          </a:p>
        </p:txBody>
      </p:sp>
    </p:spTree>
    <p:extLst>
      <p:ext uri="{BB962C8B-B14F-4D97-AF65-F5344CB8AC3E}">
        <p14:creationId xmlns:p14="http://schemas.microsoft.com/office/powerpoint/2010/main" val="3538609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66608" y="152400"/>
            <a:ext cx="5978616" cy="4838700"/>
          </a:xfrm>
          <a:prstGeom prst="rect">
            <a:avLst/>
          </a:prstGeom>
          <a:noFill/>
          <a:ln>
            <a:noFill/>
          </a:ln>
        </p:spPr>
      </p:pic>
      <p:sp>
        <p:nvSpPr>
          <p:cNvPr id="11" name="Google Shape;11;p2"/>
          <p:cNvSpPr txBox="1">
            <a:spLocks noGrp="1"/>
          </p:cNvSpPr>
          <p:nvPr>
            <p:ph type="ctrTitle"/>
          </p:nvPr>
        </p:nvSpPr>
        <p:spPr>
          <a:xfrm>
            <a:off x="2323325" y="793100"/>
            <a:ext cx="4497300" cy="3557400"/>
          </a:xfrm>
          <a:prstGeom prst="rect">
            <a:avLst/>
          </a:prstGeom>
        </p:spPr>
        <p:txBody>
          <a:bodyPr spcFirstLastPara="1" wrap="square" lIns="0" tIns="0" rIns="0" bIns="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grpSp>
        <p:nvGrpSpPr>
          <p:cNvPr id="12" name="Google Shape;12;p2"/>
          <p:cNvGrpSpPr/>
          <p:nvPr/>
        </p:nvGrpSpPr>
        <p:grpSpPr>
          <a:xfrm>
            <a:off x="7408764" y="2591125"/>
            <a:ext cx="1690607" cy="2184456"/>
            <a:chOff x="7408764" y="2591125"/>
            <a:chExt cx="1690607" cy="2184456"/>
          </a:xfrm>
        </p:grpSpPr>
        <p:grpSp>
          <p:nvGrpSpPr>
            <p:cNvPr id="13" name="Google Shape;13;p2"/>
            <p:cNvGrpSpPr/>
            <p:nvPr/>
          </p:nvGrpSpPr>
          <p:grpSpPr>
            <a:xfrm>
              <a:off x="7995213" y="4383200"/>
              <a:ext cx="593753" cy="392380"/>
              <a:chOff x="7995213" y="4383200"/>
              <a:chExt cx="593753" cy="392380"/>
            </a:xfrm>
          </p:grpSpPr>
          <p:sp>
            <p:nvSpPr>
              <p:cNvPr id="14" name="Google Shape;14;p2"/>
              <p:cNvSpPr/>
              <p:nvPr/>
            </p:nvSpPr>
            <p:spPr>
              <a:xfrm>
                <a:off x="79952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5" name="Google Shape;15;p2"/>
              <p:cNvSpPr/>
              <p:nvPr/>
            </p:nvSpPr>
            <p:spPr>
              <a:xfrm flipH="1">
                <a:off x="84573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16" name="Google Shape;16;p2"/>
            <p:cNvSpPr/>
            <p:nvPr/>
          </p:nvSpPr>
          <p:spPr>
            <a:xfrm rot="1286208">
              <a:off x="8683842" y="4116954"/>
              <a:ext cx="383408" cy="24834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17" name="Google Shape;17;p2"/>
            <p:cNvSpPr/>
            <p:nvPr/>
          </p:nvSpPr>
          <p:spPr>
            <a:xfrm rot="7382472">
              <a:off x="7425676" y="4045949"/>
              <a:ext cx="383364" cy="248319"/>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18" name="Google Shape;18;p2"/>
            <p:cNvPicPr preferRelativeResize="0"/>
            <p:nvPr/>
          </p:nvPicPr>
          <p:blipFill>
            <a:blip r:embed="rId3">
              <a:alphaModFix/>
            </a:blip>
            <a:stretch>
              <a:fillRect/>
            </a:stretch>
          </p:blipFill>
          <p:spPr>
            <a:xfrm>
              <a:off x="7716146" y="2591125"/>
              <a:ext cx="1151884" cy="1884475"/>
            </a:xfrm>
            <a:prstGeom prst="rect">
              <a:avLst/>
            </a:prstGeom>
            <a:noFill/>
            <a:ln>
              <a:noFill/>
            </a:ln>
          </p:spPr>
        </p:pic>
        <p:sp>
          <p:nvSpPr>
            <p:cNvPr id="19" name="Google Shape;19;p2"/>
            <p:cNvSpPr/>
            <p:nvPr/>
          </p:nvSpPr>
          <p:spPr>
            <a:xfrm>
              <a:off x="8291550" y="37679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8002284" y="37804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2699884">
              <a:off x="7991638" y="3650470"/>
              <a:ext cx="524796" cy="5847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grpSp>
        <p:nvGrpSpPr>
          <p:cNvPr id="22" name="Google Shape;22;p2"/>
          <p:cNvGrpSpPr/>
          <p:nvPr/>
        </p:nvGrpSpPr>
        <p:grpSpPr>
          <a:xfrm>
            <a:off x="174105" y="3016343"/>
            <a:ext cx="1561058" cy="1763848"/>
            <a:chOff x="174105" y="3016343"/>
            <a:chExt cx="1561058" cy="1763848"/>
          </a:xfrm>
        </p:grpSpPr>
        <p:grpSp>
          <p:nvGrpSpPr>
            <p:cNvPr id="23" name="Google Shape;23;p2"/>
            <p:cNvGrpSpPr/>
            <p:nvPr/>
          </p:nvGrpSpPr>
          <p:grpSpPr>
            <a:xfrm>
              <a:off x="878674" y="4387822"/>
              <a:ext cx="477532" cy="392369"/>
              <a:chOff x="3019540" y="1608452"/>
              <a:chExt cx="440488" cy="361931"/>
            </a:xfrm>
          </p:grpSpPr>
          <p:sp>
            <p:nvSpPr>
              <p:cNvPr id="24" name="Google Shape;24;p2"/>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25" name="Google Shape;25;p2"/>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26" name="Google Shape;26;p2"/>
            <p:cNvPicPr preferRelativeResize="0"/>
            <p:nvPr/>
          </p:nvPicPr>
          <p:blipFill>
            <a:blip r:embed="rId4">
              <a:alphaModFix/>
            </a:blip>
            <a:stretch>
              <a:fillRect/>
            </a:stretch>
          </p:blipFill>
          <p:spPr>
            <a:xfrm flipH="1">
              <a:off x="327482" y="3016343"/>
              <a:ext cx="1407681" cy="1459257"/>
            </a:xfrm>
            <a:prstGeom prst="rect">
              <a:avLst/>
            </a:prstGeom>
            <a:noFill/>
            <a:ln>
              <a:noFill/>
            </a:ln>
          </p:spPr>
        </p:pic>
        <p:sp>
          <p:nvSpPr>
            <p:cNvPr id="27" name="Google Shape;27;p2"/>
            <p:cNvSpPr/>
            <p:nvPr/>
          </p:nvSpPr>
          <p:spPr>
            <a:xfrm rot="-10145659">
              <a:off x="200227" y="39366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28" name="Google Shape;28;p2"/>
            <p:cNvSpPr/>
            <p:nvPr/>
          </p:nvSpPr>
          <p:spPr>
            <a:xfrm flipH="1">
              <a:off x="1077809" y="34433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flipH="1">
              <a:off x="1394530" y="34185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51435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
        <p:nvSpPr>
          <p:cNvPr id="10" name="Freeform 9"/>
          <p:cNvSpPr/>
          <p:nvPr/>
        </p:nvSpPr>
        <p:spPr>
          <a:xfrm rot="10800000">
            <a:off x="891822" y="4213330"/>
            <a:ext cx="7382935" cy="402908"/>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p:cNvSpPr/>
          <p:nvPr/>
        </p:nvSpPr>
        <p:spPr>
          <a:xfrm>
            <a:off x="989952" y="762743"/>
            <a:ext cx="7179733" cy="362373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p:cNvSpPr/>
          <p:nvPr/>
        </p:nvSpPr>
        <p:spPr>
          <a:xfrm>
            <a:off x="990601" y="757238"/>
            <a:ext cx="7179733" cy="3623732"/>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2" y="526552"/>
            <a:ext cx="567831" cy="425873"/>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926299" y="491424"/>
            <a:ext cx="425196" cy="566928"/>
          </a:xfrm>
          <a:prstGeom prst="rect">
            <a:avLst/>
          </a:prstGeom>
          <a:noFill/>
        </p:spPr>
      </p:pic>
      <p:sp>
        <p:nvSpPr>
          <p:cNvPr id="2" name="Title 1"/>
          <p:cNvSpPr>
            <a:spLocks noGrp="1"/>
          </p:cNvSpPr>
          <p:nvPr>
            <p:ph type="ctrTitle"/>
          </p:nvPr>
        </p:nvSpPr>
        <p:spPr>
          <a:xfrm>
            <a:off x="1727201" y="1346201"/>
            <a:ext cx="5723468" cy="1371068"/>
          </a:xfrm>
        </p:spPr>
        <p:txBody>
          <a:bodyPr anchor="b">
            <a:normAutofit/>
          </a:bodyPr>
          <a:lstStyle>
            <a:lvl1pPr>
              <a:defRPr sz="3600"/>
            </a:lvl1pPr>
          </a:lstStyle>
          <a:p>
            <a:r>
              <a:rPr lang="en-US"/>
              <a:t>Click to edit Master title style</a:t>
            </a:r>
          </a:p>
        </p:txBody>
      </p:sp>
      <p:sp>
        <p:nvSpPr>
          <p:cNvPr id="3" name="Subtitle 2"/>
          <p:cNvSpPr>
            <a:spLocks noGrp="1"/>
          </p:cNvSpPr>
          <p:nvPr>
            <p:ph type="subTitle" idx="1"/>
          </p:nvPr>
        </p:nvSpPr>
        <p:spPr>
          <a:xfrm>
            <a:off x="1727201" y="2802467"/>
            <a:ext cx="5712179" cy="1143000"/>
          </a:xfrm>
        </p:spPr>
        <p:txBody>
          <a:bodyPr/>
          <a:lstStyle>
            <a:lvl1pPr marL="0" indent="0" algn="ctr">
              <a:buNone/>
              <a:defRPr>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4018194"/>
            <a:ext cx="1213821" cy="273844"/>
          </a:xfrm>
        </p:spPr>
        <p:txBody>
          <a:bodyPr/>
          <a:lstStyle/>
          <a:p>
            <a:fld id="{7542F654-F7C2-431D-92CA-194F70D1500E}" type="datetimeFigureOut">
              <a:rPr lang="en-US" smtClean="0"/>
              <a:t>2/23/2021</a:t>
            </a:fld>
            <a:endParaRPr lang="en-US"/>
          </a:p>
        </p:txBody>
      </p:sp>
      <p:sp>
        <p:nvSpPr>
          <p:cNvPr id="5" name="Footer Placeholder 4"/>
          <p:cNvSpPr>
            <a:spLocks noGrp="1"/>
          </p:cNvSpPr>
          <p:nvPr>
            <p:ph type="ftr" sz="quarter" idx="11"/>
          </p:nvPr>
        </p:nvSpPr>
        <p:spPr>
          <a:xfrm>
            <a:off x="1174045" y="4018194"/>
            <a:ext cx="5034845" cy="273844"/>
          </a:xfrm>
        </p:spPr>
        <p:txBody>
          <a:bodyPr/>
          <a:lstStyle/>
          <a:p>
            <a:endParaRPr lang="en-US"/>
          </a:p>
        </p:txBody>
      </p:sp>
      <p:sp>
        <p:nvSpPr>
          <p:cNvPr id="6" name="Slide Number Placeholder 5"/>
          <p:cNvSpPr>
            <a:spLocks noGrp="1"/>
          </p:cNvSpPr>
          <p:nvPr>
            <p:ph type="sldNum" sz="quarter" idx="12"/>
          </p:nvPr>
        </p:nvSpPr>
        <p:spPr>
          <a:xfrm>
            <a:off x="6213931" y="4018194"/>
            <a:ext cx="554023" cy="273844"/>
          </a:xfrm>
        </p:spPr>
        <p:txBody>
          <a:bodyPr/>
          <a:lstStyle>
            <a:lvl1pPr algn="ctr">
              <a:defRPr/>
            </a:lvl1pPr>
          </a:lstStyle>
          <a:p>
            <a:fld id="{31B8043D-761A-450E-BF9F-478DC6DA6F59}" type="slidenum">
              <a:rPr lang="en-US" smtClean="0"/>
              <a:t>‹#›</a:t>
            </a:fld>
            <a:endParaRPr lang="en-US"/>
          </a:p>
        </p:txBody>
      </p:sp>
    </p:spTree>
    <p:extLst>
      <p:ext uri="{BB962C8B-B14F-4D97-AF65-F5344CB8AC3E}">
        <p14:creationId xmlns:p14="http://schemas.microsoft.com/office/powerpoint/2010/main" val="129920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123"/>
        <p:cNvGrpSpPr/>
        <p:nvPr/>
      </p:nvGrpSpPr>
      <p:grpSpPr>
        <a:xfrm>
          <a:off x="0" y="0"/>
          <a:ext cx="0" cy="0"/>
          <a:chOff x="0" y="0"/>
          <a:chExt cx="0" cy="0"/>
        </a:xfrm>
      </p:grpSpPr>
      <p:sp>
        <p:nvSpPr>
          <p:cNvPr id="124" name="Google Shape;124;p13"/>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5" name="Google Shape;125;p13"/>
          <p:cNvSpPr txBox="1">
            <a:spLocks noGrp="1"/>
          </p:cNvSpPr>
          <p:nvPr>
            <p:ph type="title" idx="2" hasCustomPrompt="1"/>
          </p:nvPr>
        </p:nvSpPr>
        <p:spPr>
          <a:xfrm>
            <a:off x="713425" y="2730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13425" y="358165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27" name="Google Shape;127;p13"/>
          <p:cNvSpPr txBox="1">
            <a:spLocks noGrp="1"/>
          </p:cNvSpPr>
          <p:nvPr>
            <p:ph type="subTitle" idx="3"/>
          </p:nvPr>
        </p:nvSpPr>
        <p:spPr>
          <a:xfrm>
            <a:off x="713425" y="3205150"/>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Ribeye"/>
                <a:ea typeface="Ribeye"/>
                <a:cs typeface="Ribeye"/>
                <a:sym typeface="Ribey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28" name="Google Shape;128;p13"/>
          <p:cNvSpPr txBox="1">
            <a:spLocks noGrp="1"/>
          </p:cNvSpPr>
          <p:nvPr>
            <p:ph type="title" idx="4" hasCustomPrompt="1"/>
          </p:nvPr>
        </p:nvSpPr>
        <p:spPr>
          <a:xfrm>
            <a:off x="2634121" y="2730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3"/>
          <p:cNvSpPr txBox="1">
            <a:spLocks noGrp="1"/>
          </p:cNvSpPr>
          <p:nvPr>
            <p:ph type="subTitle" idx="5"/>
          </p:nvPr>
        </p:nvSpPr>
        <p:spPr>
          <a:xfrm>
            <a:off x="2634121" y="358165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30" name="Google Shape;130;p13"/>
          <p:cNvSpPr txBox="1">
            <a:spLocks noGrp="1"/>
          </p:cNvSpPr>
          <p:nvPr>
            <p:ph type="subTitle" idx="6"/>
          </p:nvPr>
        </p:nvSpPr>
        <p:spPr>
          <a:xfrm>
            <a:off x="2634121" y="3205150"/>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Ribeye"/>
                <a:ea typeface="Ribeye"/>
                <a:cs typeface="Ribeye"/>
                <a:sym typeface="Ribey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31" name="Google Shape;131;p13"/>
          <p:cNvSpPr txBox="1">
            <a:spLocks noGrp="1"/>
          </p:cNvSpPr>
          <p:nvPr>
            <p:ph type="title" idx="7" hasCustomPrompt="1"/>
          </p:nvPr>
        </p:nvSpPr>
        <p:spPr>
          <a:xfrm>
            <a:off x="4554868" y="2730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2" name="Google Shape;132;p13"/>
          <p:cNvSpPr txBox="1">
            <a:spLocks noGrp="1"/>
          </p:cNvSpPr>
          <p:nvPr>
            <p:ph type="subTitle" idx="8"/>
          </p:nvPr>
        </p:nvSpPr>
        <p:spPr>
          <a:xfrm>
            <a:off x="4554868" y="358165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33" name="Google Shape;133;p13"/>
          <p:cNvSpPr txBox="1">
            <a:spLocks noGrp="1"/>
          </p:cNvSpPr>
          <p:nvPr>
            <p:ph type="subTitle" idx="9"/>
          </p:nvPr>
        </p:nvSpPr>
        <p:spPr>
          <a:xfrm>
            <a:off x="4554868" y="3205150"/>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Ribeye"/>
                <a:ea typeface="Ribeye"/>
                <a:cs typeface="Ribeye"/>
                <a:sym typeface="Ribey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34" name="Google Shape;134;p13"/>
          <p:cNvSpPr txBox="1">
            <a:spLocks noGrp="1"/>
          </p:cNvSpPr>
          <p:nvPr>
            <p:ph type="title" idx="13" hasCustomPrompt="1"/>
          </p:nvPr>
        </p:nvSpPr>
        <p:spPr>
          <a:xfrm>
            <a:off x="6481013" y="2730850"/>
            <a:ext cx="19551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5" name="Google Shape;135;p13"/>
          <p:cNvSpPr txBox="1">
            <a:spLocks noGrp="1"/>
          </p:cNvSpPr>
          <p:nvPr>
            <p:ph type="subTitle" idx="14"/>
          </p:nvPr>
        </p:nvSpPr>
        <p:spPr>
          <a:xfrm>
            <a:off x="6481013" y="3581650"/>
            <a:ext cx="19551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36" name="Google Shape;136;p13"/>
          <p:cNvSpPr txBox="1">
            <a:spLocks noGrp="1"/>
          </p:cNvSpPr>
          <p:nvPr>
            <p:ph type="subTitle" idx="15"/>
          </p:nvPr>
        </p:nvSpPr>
        <p:spPr>
          <a:xfrm>
            <a:off x="6481013" y="3205150"/>
            <a:ext cx="1955100" cy="376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b="1">
                <a:latin typeface="Ribeye"/>
                <a:ea typeface="Ribeye"/>
                <a:cs typeface="Ribeye"/>
                <a:sym typeface="Ribeye"/>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37" name="Google Shape;137;p13"/>
          <p:cNvSpPr/>
          <p:nvPr/>
        </p:nvSpPr>
        <p:spPr>
          <a:xfrm rot="10800000" flipH="1">
            <a:off x="191500" y="4884752"/>
            <a:ext cx="8834430" cy="288298"/>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10752235" flipH="1">
            <a:off x="887500" y="4762544"/>
            <a:ext cx="7221440" cy="237334"/>
          </a:xfrm>
          <a:custGeom>
            <a:avLst/>
            <a:gdLst/>
            <a:ahLst/>
            <a:cxnLst/>
            <a:rect l="l" t="t" r="r" b="b"/>
            <a:pathLst>
              <a:path w="5936" h="1694" extrusionOk="0">
                <a:moveTo>
                  <a:pt x="5867" y="1"/>
                </a:moveTo>
                <a:lnTo>
                  <a:pt x="0" y="40"/>
                </a:lnTo>
                <a:cubicBezTo>
                  <a:pt x="0" y="40"/>
                  <a:pt x="63" y="1364"/>
                  <a:pt x="460" y="1443"/>
                </a:cubicBezTo>
                <a:cubicBezTo>
                  <a:pt x="1121" y="1572"/>
                  <a:pt x="2385" y="1693"/>
                  <a:pt x="3511" y="1693"/>
                </a:cubicBezTo>
                <a:cubicBezTo>
                  <a:pt x="4467" y="1693"/>
                  <a:pt x="5324" y="1606"/>
                  <a:pt x="5629" y="1364"/>
                </a:cubicBezTo>
                <a:cubicBezTo>
                  <a:pt x="5935" y="1120"/>
                  <a:pt x="5867" y="1"/>
                  <a:pt x="5867" y="1"/>
                </a:cubicBezTo>
                <a:close/>
              </a:path>
            </a:pathLst>
          </a:custGeom>
          <a:solidFill>
            <a:srgbClr val="00DFD1">
              <a:alpha val="43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8783668" y="211175"/>
            <a:ext cx="242261" cy="241568"/>
          </a:xfrm>
          <a:custGeom>
            <a:avLst/>
            <a:gdLst/>
            <a:ahLst/>
            <a:cxnLst/>
            <a:rect l="l" t="t" r="r" b="b"/>
            <a:pathLst>
              <a:path w="4193" h="4181" extrusionOk="0">
                <a:moveTo>
                  <a:pt x="2073" y="0"/>
                </a:moveTo>
                <a:cubicBezTo>
                  <a:pt x="2013" y="0"/>
                  <a:pt x="1953" y="60"/>
                  <a:pt x="1953" y="120"/>
                </a:cubicBezTo>
                <a:cubicBezTo>
                  <a:pt x="1953" y="1126"/>
                  <a:pt x="1139" y="1940"/>
                  <a:pt x="132" y="1940"/>
                </a:cubicBezTo>
                <a:cubicBezTo>
                  <a:pt x="61" y="1940"/>
                  <a:pt x="1" y="2000"/>
                  <a:pt x="1" y="2072"/>
                </a:cubicBezTo>
                <a:lnTo>
                  <a:pt x="1" y="2108"/>
                </a:lnTo>
                <a:cubicBezTo>
                  <a:pt x="1" y="2180"/>
                  <a:pt x="61" y="2240"/>
                  <a:pt x="132" y="2240"/>
                </a:cubicBezTo>
                <a:cubicBezTo>
                  <a:pt x="1139" y="2240"/>
                  <a:pt x="1953" y="3054"/>
                  <a:pt x="1953" y="4048"/>
                </a:cubicBezTo>
                <a:cubicBezTo>
                  <a:pt x="1953" y="4120"/>
                  <a:pt x="2013" y="4180"/>
                  <a:pt x="2073" y="4180"/>
                </a:cubicBezTo>
                <a:lnTo>
                  <a:pt x="2121" y="4180"/>
                </a:lnTo>
                <a:cubicBezTo>
                  <a:pt x="2181" y="4180"/>
                  <a:pt x="2240" y="4120"/>
                  <a:pt x="2240" y="4048"/>
                </a:cubicBezTo>
                <a:cubicBezTo>
                  <a:pt x="2240" y="3054"/>
                  <a:pt x="3055" y="2240"/>
                  <a:pt x="4061" y="2240"/>
                </a:cubicBezTo>
                <a:cubicBezTo>
                  <a:pt x="4133" y="2240"/>
                  <a:pt x="4193" y="2180"/>
                  <a:pt x="4193" y="2108"/>
                </a:cubicBezTo>
                <a:lnTo>
                  <a:pt x="4193" y="2072"/>
                </a:lnTo>
                <a:cubicBezTo>
                  <a:pt x="4193" y="2000"/>
                  <a:pt x="4133" y="1940"/>
                  <a:pt x="4061" y="1940"/>
                </a:cubicBezTo>
                <a:cubicBezTo>
                  <a:pt x="3055" y="1940"/>
                  <a:pt x="2240" y="1126"/>
                  <a:pt x="2240" y="120"/>
                </a:cubicBezTo>
                <a:cubicBezTo>
                  <a:pt x="2240" y="60"/>
                  <a:pt x="2181" y="0"/>
                  <a:pt x="21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8517944" y="348168"/>
            <a:ext cx="173737" cy="173737"/>
          </a:xfrm>
          <a:custGeom>
            <a:avLst/>
            <a:gdLst/>
            <a:ahLst/>
            <a:cxnLst/>
            <a:rect l="l" t="t" r="r" b="b"/>
            <a:pathLst>
              <a:path w="3007" h="3007" extrusionOk="0">
                <a:moveTo>
                  <a:pt x="1486" y="0"/>
                </a:moveTo>
                <a:cubicBezTo>
                  <a:pt x="1438" y="0"/>
                  <a:pt x="1402" y="48"/>
                  <a:pt x="1402" y="96"/>
                </a:cubicBezTo>
                <a:cubicBezTo>
                  <a:pt x="1402" y="815"/>
                  <a:pt x="815" y="1402"/>
                  <a:pt x="96" y="1402"/>
                </a:cubicBezTo>
                <a:cubicBezTo>
                  <a:pt x="48" y="1402"/>
                  <a:pt x="1" y="1438"/>
                  <a:pt x="1" y="1486"/>
                </a:cubicBezTo>
                <a:lnTo>
                  <a:pt x="1" y="1522"/>
                </a:lnTo>
                <a:cubicBezTo>
                  <a:pt x="1" y="1569"/>
                  <a:pt x="48" y="1605"/>
                  <a:pt x="96" y="1605"/>
                </a:cubicBezTo>
                <a:cubicBezTo>
                  <a:pt x="815" y="1605"/>
                  <a:pt x="1402" y="2192"/>
                  <a:pt x="1402" y="2911"/>
                </a:cubicBezTo>
                <a:cubicBezTo>
                  <a:pt x="1402" y="2959"/>
                  <a:pt x="1438" y="3007"/>
                  <a:pt x="1486" y="3007"/>
                </a:cubicBezTo>
                <a:lnTo>
                  <a:pt x="1522" y="3007"/>
                </a:lnTo>
                <a:cubicBezTo>
                  <a:pt x="1570" y="3007"/>
                  <a:pt x="1605" y="2959"/>
                  <a:pt x="1605" y="2911"/>
                </a:cubicBezTo>
                <a:cubicBezTo>
                  <a:pt x="1605" y="2192"/>
                  <a:pt x="2192" y="1605"/>
                  <a:pt x="2911" y="1605"/>
                </a:cubicBezTo>
                <a:cubicBezTo>
                  <a:pt x="2959" y="1605"/>
                  <a:pt x="3007" y="1569"/>
                  <a:pt x="3007" y="1522"/>
                </a:cubicBezTo>
                <a:lnTo>
                  <a:pt x="3007" y="1486"/>
                </a:lnTo>
                <a:cubicBezTo>
                  <a:pt x="3007" y="1438"/>
                  <a:pt x="2959" y="1402"/>
                  <a:pt x="2911" y="1402"/>
                </a:cubicBezTo>
                <a:cubicBezTo>
                  <a:pt x="2192" y="1402"/>
                  <a:pt x="1605" y="815"/>
                  <a:pt x="1605" y="96"/>
                </a:cubicBezTo>
                <a:cubicBezTo>
                  <a:pt x="1605" y="48"/>
                  <a:pt x="1570"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8760152" y="530170"/>
            <a:ext cx="103191" cy="103191"/>
          </a:xfrm>
          <a:custGeom>
            <a:avLst/>
            <a:gdLst/>
            <a:ahLst/>
            <a:cxnLst/>
            <a:rect l="l" t="t" r="r" b="b"/>
            <a:pathLst>
              <a:path w="1786" h="1786" extrusionOk="0">
                <a:moveTo>
                  <a:pt x="887" y="0"/>
                </a:moveTo>
                <a:cubicBezTo>
                  <a:pt x="851" y="0"/>
                  <a:pt x="827" y="24"/>
                  <a:pt x="827" y="48"/>
                </a:cubicBezTo>
                <a:cubicBezTo>
                  <a:pt x="827" y="480"/>
                  <a:pt x="480" y="827"/>
                  <a:pt x="48" y="827"/>
                </a:cubicBezTo>
                <a:cubicBezTo>
                  <a:pt x="24" y="827"/>
                  <a:pt x="1" y="851"/>
                  <a:pt x="1" y="887"/>
                </a:cubicBezTo>
                <a:lnTo>
                  <a:pt x="1" y="899"/>
                </a:lnTo>
                <a:cubicBezTo>
                  <a:pt x="1" y="935"/>
                  <a:pt x="24" y="959"/>
                  <a:pt x="48" y="959"/>
                </a:cubicBezTo>
                <a:cubicBezTo>
                  <a:pt x="480" y="959"/>
                  <a:pt x="827" y="1306"/>
                  <a:pt x="827" y="1737"/>
                </a:cubicBezTo>
                <a:cubicBezTo>
                  <a:pt x="827" y="1761"/>
                  <a:pt x="851" y="1785"/>
                  <a:pt x="887" y="1785"/>
                </a:cubicBezTo>
                <a:lnTo>
                  <a:pt x="899" y="1785"/>
                </a:lnTo>
                <a:cubicBezTo>
                  <a:pt x="935" y="1785"/>
                  <a:pt x="959" y="1761"/>
                  <a:pt x="959" y="1737"/>
                </a:cubicBezTo>
                <a:cubicBezTo>
                  <a:pt x="959" y="1306"/>
                  <a:pt x="1306" y="959"/>
                  <a:pt x="1737" y="959"/>
                </a:cubicBezTo>
                <a:cubicBezTo>
                  <a:pt x="1761" y="959"/>
                  <a:pt x="1785" y="935"/>
                  <a:pt x="1785" y="899"/>
                </a:cubicBezTo>
                <a:lnTo>
                  <a:pt x="1785" y="887"/>
                </a:lnTo>
                <a:cubicBezTo>
                  <a:pt x="1785" y="851"/>
                  <a:pt x="1761" y="827"/>
                  <a:pt x="1737" y="827"/>
                </a:cubicBezTo>
                <a:cubicBezTo>
                  <a:pt x="1306" y="827"/>
                  <a:pt x="959" y="480"/>
                  <a:pt x="959" y="48"/>
                </a:cubicBezTo>
                <a:cubicBezTo>
                  <a:pt x="959" y="24"/>
                  <a:pt x="935" y="0"/>
                  <a:pt x="8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191488" y="239133"/>
            <a:ext cx="343949" cy="343256"/>
          </a:xfrm>
          <a:custGeom>
            <a:avLst/>
            <a:gdLst/>
            <a:ahLst/>
            <a:cxnLst/>
            <a:rect l="l" t="t" r="r" b="b"/>
            <a:pathLst>
              <a:path w="5953" h="5941" extrusionOk="0">
                <a:moveTo>
                  <a:pt x="2947" y="0"/>
                </a:moveTo>
                <a:cubicBezTo>
                  <a:pt x="2851" y="0"/>
                  <a:pt x="2767" y="84"/>
                  <a:pt x="2767" y="180"/>
                </a:cubicBezTo>
                <a:cubicBezTo>
                  <a:pt x="2767" y="1605"/>
                  <a:pt x="1617" y="2767"/>
                  <a:pt x="192" y="2767"/>
                </a:cubicBezTo>
                <a:cubicBezTo>
                  <a:pt x="84" y="2767"/>
                  <a:pt x="0" y="2851"/>
                  <a:pt x="12" y="2946"/>
                </a:cubicBezTo>
                <a:lnTo>
                  <a:pt x="12" y="3006"/>
                </a:lnTo>
                <a:cubicBezTo>
                  <a:pt x="0" y="3102"/>
                  <a:pt x="84" y="3186"/>
                  <a:pt x="192" y="3186"/>
                </a:cubicBezTo>
                <a:cubicBezTo>
                  <a:pt x="1617" y="3186"/>
                  <a:pt x="2767" y="4336"/>
                  <a:pt x="2767" y="5761"/>
                </a:cubicBezTo>
                <a:cubicBezTo>
                  <a:pt x="2767" y="5869"/>
                  <a:pt x="2851" y="5941"/>
                  <a:pt x="2947" y="5941"/>
                </a:cubicBezTo>
                <a:lnTo>
                  <a:pt x="3006" y="5941"/>
                </a:lnTo>
                <a:cubicBezTo>
                  <a:pt x="3102" y="5941"/>
                  <a:pt x="3186" y="5857"/>
                  <a:pt x="3186" y="5761"/>
                </a:cubicBezTo>
                <a:cubicBezTo>
                  <a:pt x="3186" y="4336"/>
                  <a:pt x="4348" y="3186"/>
                  <a:pt x="5773" y="3174"/>
                </a:cubicBezTo>
                <a:cubicBezTo>
                  <a:pt x="5869" y="3174"/>
                  <a:pt x="5953" y="3102"/>
                  <a:pt x="5953" y="2994"/>
                </a:cubicBezTo>
                <a:lnTo>
                  <a:pt x="5953" y="2946"/>
                </a:lnTo>
                <a:cubicBezTo>
                  <a:pt x="5953" y="2839"/>
                  <a:pt x="5869" y="2767"/>
                  <a:pt x="5773" y="2767"/>
                </a:cubicBezTo>
                <a:cubicBezTo>
                  <a:pt x="4348" y="2755"/>
                  <a:pt x="3186" y="1605"/>
                  <a:pt x="3186" y="180"/>
                </a:cubicBezTo>
                <a:cubicBezTo>
                  <a:pt x="3186" y="84"/>
                  <a:pt x="3102" y="0"/>
                  <a:pt x="3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92818" y="443149"/>
            <a:ext cx="246421" cy="246537"/>
          </a:xfrm>
          <a:custGeom>
            <a:avLst/>
            <a:gdLst/>
            <a:ahLst/>
            <a:cxnLst/>
            <a:rect l="l" t="t" r="r" b="b"/>
            <a:pathLst>
              <a:path w="4265" h="4267" extrusionOk="0">
                <a:moveTo>
                  <a:pt x="2175" y="1"/>
                </a:moveTo>
                <a:cubicBezTo>
                  <a:pt x="2169" y="1"/>
                  <a:pt x="2163" y="1"/>
                  <a:pt x="2157" y="2"/>
                </a:cubicBezTo>
                <a:lnTo>
                  <a:pt x="2121" y="2"/>
                </a:lnTo>
                <a:cubicBezTo>
                  <a:pt x="2037" y="2"/>
                  <a:pt x="1989" y="50"/>
                  <a:pt x="1989" y="122"/>
                </a:cubicBezTo>
                <a:cubicBezTo>
                  <a:pt x="1989" y="1152"/>
                  <a:pt x="1151" y="1979"/>
                  <a:pt x="133" y="1979"/>
                </a:cubicBezTo>
                <a:cubicBezTo>
                  <a:pt x="61" y="1979"/>
                  <a:pt x="1" y="2038"/>
                  <a:pt x="1" y="2110"/>
                </a:cubicBezTo>
                <a:lnTo>
                  <a:pt x="1" y="2146"/>
                </a:lnTo>
                <a:cubicBezTo>
                  <a:pt x="1" y="2218"/>
                  <a:pt x="61" y="2278"/>
                  <a:pt x="133" y="2278"/>
                </a:cubicBezTo>
                <a:cubicBezTo>
                  <a:pt x="1151" y="2278"/>
                  <a:pt x="1989" y="3116"/>
                  <a:pt x="1989" y="4134"/>
                </a:cubicBezTo>
                <a:cubicBezTo>
                  <a:pt x="1989" y="4206"/>
                  <a:pt x="2037" y="4266"/>
                  <a:pt x="2121" y="4266"/>
                </a:cubicBezTo>
                <a:lnTo>
                  <a:pt x="2157" y="4266"/>
                </a:lnTo>
                <a:cubicBezTo>
                  <a:pt x="2229" y="4266"/>
                  <a:pt x="2289" y="4206"/>
                  <a:pt x="2289" y="4134"/>
                </a:cubicBezTo>
                <a:cubicBezTo>
                  <a:pt x="2289" y="3116"/>
                  <a:pt x="3115" y="2278"/>
                  <a:pt x="4145" y="2278"/>
                </a:cubicBezTo>
                <a:cubicBezTo>
                  <a:pt x="4217" y="2278"/>
                  <a:pt x="4265" y="2218"/>
                  <a:pt x="4265" y="2146"/>
                </a:cubicBezTo>
                <a:lnTo>
                  <a:pt x="4265" y="2110"/>
                </a:lnTo>
                <a:cubicBezTo>
                  <a:pt x="4265" y="2038"/>
                  <a:pt x="4217" y="1979"/>
                  <a:pt x="4145" y="1979"/>
                </a:cubicBezTo>
                <a:cubicBezTo>
                  <a:pt x="3115" y="1979"/>
                  <a:pt x="2289" y="1152"/>
                  <a:pt x="2289" y="122"/>
                </a:cubicBezTo>
                <a:cubicBezTo>
                  <a:pt x="2289" y="56"/>
                  <a:pt x="2239"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247533" y="693099"/>
            <a:ext cx="146755" cy="146755"/>
          </a:xfrm>
          <a:custGeom>
            <a:avLst/>
            <a:gdLst/>
            <a:ahLst/>
            <a:cxnLst/>
            <a:rect l="l" t="t" r="r" b="b"/>
            <a:pathLst>
              <a:path w="2540" h="2540" extrusionOk="0">
                <a:moveTo>
                  <a:pt x="1258" y="0"/>
                </a:moveTo>
                <a:cubicBezTo>
                  <a:pt x="1210" y="0"/>
                  <a:pt x="1174" y="36"/>
                  <a:pt x="1186" y="72"/>
                </a:cubicBezTo>
                <a:cubicBezTo>
                  <a:pt x="1174" y="683"/>
                  <a:pt x="683" y="1174"/>
                  <a:pt x="72" y="1186"/>
                </a:cubicBezTo>
                <a:cubicBezTo>
                  <a:pt x="67" y="1184"/>
                  <a:pt x="63" y="1183"/>
                  <a:pt x="58" y="1183"/>
                </a:cubicBezTo>
                <a:cubicBezTo>
                  <a:pt x="27" y="1183"/>
                  <a:pt x="0" y="1216"/>
                  <a:pt x="0" y="1258"/>
                </a:cubicBezTo>
                <a:lnTo>
                  <a:pt x="0" y="1282"/>
                </a:lnTo>
                <a:cubicBezTo>
                  <a:pt x="0" y="1318"/>
                  <a:pt x="36" y="1353"/>
                  <a:pt x="72" y="1353"/>
                </a:cubicBezTo>
                <a:cubicBezTo>
                  <a:pt x="683" y="1353"/>
                  <a:pt x="1174" y="1857"/>
                  <a:pt x="1186" y="2467"/>
                </a:cubicBezTo>
                <a:cubicBezTo>
                  <a:pt x="1174" y="2503"/>
                  <a:pt x="1210" y="2539"/>
                  <a:pt x="1258" y="2539"/>
                </a:cubicBezTo>
                <a:lnTo>
                  <a:pt x="1282" y="2539"/>
                </a:lnTo>
                <a:cubicBezTo>
                  <a:pt x="1318" y="2539"/>
                  <a:pt x="1354" y="2503"/>
                  <a:pt x="1354" y="2467"/>
                </a:cubicBezTo>
                <a:cubicBezTo>
                  <a:pt x="1354" y="1857"/>
                  <a:pt x="1857" y="1353"/>
                  <a:pt x="2468" y="1353"/>
                </a:cubicBezTo>
                <a:cubicBezTo>
                  <a:pt x="2504" y="1353"/>
                  <a:pt x="2539" y="1318"/>
                  <a:pt x="2539" y="1282"/>
                </a:cubicBezTo>
                <a:lnTo>
                  <a:pt x="2539" y="1258"/>
                </a:lnTo>
                <a:cubicBezTo>
                  <a:pt x="2539" y="1210"/>
                  <a:pt x="2504" y="1186"/>
                  <a:pt x="2468" y="1186"/>
                </a:cubicBezTo>
                <a:cubicBezTo>
                  <a:pt x="1857" y="1174"/>
                  <a:pt x="1354" y="683"/>
                  <a:pt x="1354" y="72"/>
                </a:cubicBezTo>
                <a:cubicBezTo>
                  <a:pt x="1354" y="36"/>
                  <a:pt x="1318" y="0"/>
                  <a:pt x="1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8122750" y="239127"/>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8430775" y="155062"/>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8867198" y="839855"/>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10800000">
            <a:off x="125064" y="89259"/>
            <a:ext cx="66438" cy="65794"/>
          </a:xfrm>
          <a:custGeom>
            <a:avLst/>
            <a:gdLst/>
            <a:ahLst/>
            <a:cxnLst/>
            <a:rect l="l" t="t" r="r" b="b"/>
            <a:pathLst>
              <a:path w="720" h="713" extrusionOk="0">
                <a:moveTo>
                  <a:pt x="322" y="1"/>
                </a:moveTo>
                <a:cubicBezTo>
                  <a:pt x="288" y="1"/>
                  <a:pt x="255" y="12"/>
                  <a:pt x="229" y="29"/>
                </a:cubicBezTo>
                <a:cubicBezTo>
                  <a:pt x="181" y="41"/>
                  <a:pt x="145" y="65"/>
                  <a:pt x="109" y="101"/>
                </a:cubicBezTo>
                <a:cubicBezTo>
                  <a:pt x="73" y="137"/>
                  <a:pt x="49" y="173"/>
                  <a:pt x="37" y="221"/>
                </a:cubicBezTo>
                <a:cubicBezTo>
                  <a:pt x="13" y="257"/>
                  <a:pt x="1" y="305"/>
                  <a:pt x="1" y="353"/>
                </a:cubicBezTo>
                <a:lnTo>
                  <a:pt x="13" y="449"/>
                </a:lnTo>
                <a:cubicBezTo>
                  <a:pt x="37" y="509"/>
                  <a:pt x="61" y="556"/>
                  <a:pt x="109" y="604"/>
                </a:cubicBezTo>
                <a:lnTo>
                  <a:pt x="181" y="664"/>
                </a:lnTo>
                <a:cubicBezTo>
                  <a:pt x="240" y="688"/>
                  <a:pt x="300" y="712"/>
                  <a:pt x="360" y="712"/>
                </a:cubicBezTo>
                <a:cubicBezTo>
                  <a:pt x="408" y="712"/>
                  <a:pt x="456" y="700"/>
                  <a:pt x="492" y="676"/>
                </a:cubicBezTo>
                <a:cubicBezTo>
                  <a:pt x="540" y="664"/>
                  <a:pt x="576" y="640"/>
                  <a:pt x="612" y="604"/>
                </a:cubicBezTo>
                <a:cubicBezTo>
                  <a:pt x="648" y="568"/>
                  <a:pt x="672" y="533"/>
                  <a:pt x="684" y="497"/>
                </a:cubicBezTo>
                <a:cubicBezTo>
                  <a:pt x="708" y="449"/>
                  <a:pt x="720" y="401"/>
                  <a:pt x="720" y="353"/>
                </a:cubicBezTo>
                <a:lnTo>
                  <a:pt x="708" y="257"/>
                </a:lnTo>
                <a:cubicBezTo>
                  <a:pt x="684" y="197"/>
                  <a:pt x="648" y="149"/>
                  <a:pt x="612" y="101"/>
                </a:cubicBezTo>
                <a:lnTo>
                  <a:pt x="540" y="53"/>
                </a:lnTo>
                <a:cubicBezTo>
                  <a:pt x="491" y="24"/>
                  <a:pt x="441" y="2"/>
                  <a:pt x="392" y="2"/>
                </a:cubicBezTo>
                <a:cubicBezTo>
                  <a:pt x="381" y="2"/>
                  <a:pt x="371" y="3"/>
                  <a:pt x="360" y="6"/>
                </a:cubicBezTo>
                <a:cubicBezTo>
                  <a:pt x="347" y="2"/>
                  <a:pt x="335" y="1"/>
                  <a:pt x="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10800000">
            <a:off x="498997" y="827166"/>
            <a:ext cx="109530" cy="84065"/>
          </a:xfrm>
          <a:custGeom>
            <a:avLst/>
            <a:gdLst/>
            <a:ahLst/>
            <a:cxnLst/>
            <a:rect l="l" t="t" r="r" b="b"/>
            <a:pathLst>
              <a:path w="1187" h="911" extrusionOk="0">
                <a:moveTo>
                  <a:pt x="588" y="0"/>
                </a:moveTo>
                <a:cubicBezTo>
                  <a:pt x="1" y="0"/>
                  <a:pt x="1" y="910"/>
                  <a:pt x="588" y="910"/>
                </a:cubicBezTo>
                <a:cubicBezTo>
                  <a:pt x="1175" y="910"/>
                  <a:pt x="1187"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10800000">
            <a:off x="798500" y="302612"/>
            <a:ext cx="75204" cy="58688"/>
          </a:xfrm>
          <a:custGeom>
            <a:avLst/>
            <a:gdLst/>
            <a:ahLst/>
            <a:cxnLst/>
            <a:rect l="l" t="t" r="r" b="b"/>
            <a:pathLst>
              <a:path w="815" h="636" extrusionOk="0">
                <a:moveTo>
                  <a:pt x="407" y="1"/>
                </a:moveTo>
                <a:cubicBezTo>
                  <a:pt x="0" y="1"/>
                  <a:pt x="0" y="635"/>
                  <a:pt x="407" y="635"/>
                </a:cubicBezTo>
                <a:cubicBezTo>
                  <a:pt x="815" y="635"/>
                  <a:pt x="815" y="1"/>
                  <a:pt x="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30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grpSp>
        <p:nvGrpSpPr>
          <p:cNvPr id="31" name="Google Shape;31;p3"/>
          <p:cNvGrpSpPr/>
          <p:nvPr/>
        </p:nvGrpSpPr>
        <p:grpSpPr>
          <a:xfrm>
            <a:off x="7423694" y="2798737"/>
            <a:ext cx="1617944" cy="1829054"/>
            <a:chOff x="7423694" y="2798737"/>
            <a:chExt cx="1617944" cy="1829054"/>
          </a:xfrm>
        </p:grpSpPr>
        <p:grpSp>
          <p:nvGrpSpPr>
            <p:cNvPr id="32" name="Google Shape;32;p3"/>
            <p:cNvGrpSpPr/>
            <p:nvPr/>
          </p:nvGrpSpPr>
          <p:grpSpPr>
            <a:xfrm flipH="1">
              <a:off x="7859537" y="4235422"/>
              <a:ext cx="477532" cy="392369"/>
              <a:chOff x="3019540" y="1608452"/>
              <a:chExt cx="440488" cy="361931"/>
            </a:xfrm>
          </p:grpSpPr>
          <p:sp>
            <p:nvSpPr>
              <p:cNvPr id="33" name="Google Shape;33;p3"/>
              <p:cNvSpPr/>
              <p:nvPr/>
            </p:nvSpPr>
            <p:spPr>
              <a:xfrm flipH="1">
                <a:off x="3338602"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34" name="Google Shape;34;p3"/>
              <p:cNvSpPr/>
              <p:nvPr/>
            </p:nvSpPr>
            <p:spPr>
              <a:xfrm flipH="1">
                <a:off x="3019540" y="1608452"/>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35" name="Google Shape;35;p3"/>
            <p:cNvPicPr preferRelativeResize="0"/>
            <p:nvPr/>
          </p:nvPicPr>
          <p:blipFill>
            <a:blip r:embed="rId2">
              <a:alphaModFix/>
            </a:blip>
            <a:stretch>
              <a:fillRect/>
            </a:stretch>
          </p:blipFill>
          <p:spPr>
            <a:xfrm>
              <a:off x="7423694" y="2798737"/>
              <a:ext cx="1541746" cy="1505664"/>
            </a:xfrm>
            <a:prstGeom prst="rect">
              <a:avLst/>
            </a:prstGeom>
            <a:noFill/>
            <a:ln>
              <a:noFill/>
            </a:ln>
          </p:spPr>
        </p:pic>
        <p:sp>
          <p:nvSpPr>
            <p:cNvPr id="36" name="Google Shape;36;p3"/>
            <p:cNvSpPr/>
            <p:nvPr/>
          </p:nvSpPr>
          <p:spPr>
            <a:xfrm rot="10145659" flipH="1">
              <a:off x="8744442" y="37842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37" name="Google Shape;37;p3"/>
            <p:cNvSpPr/>
            <p:nvPr/>
          </p:nvSpPr>
          <p:spPr>
            <a:xfrm>
              <a:off x="8145101" y="35195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
            <p:cNvSpPr/>
            <p:nvPr/>
          </p:nvSpPr>
          <p:spPr>
            <a:xfrm>
              <a:off x="7846505" y="34947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 name="Google Shape;39;p3"/>
          <p:cNvGrpSpPr/>
          <p:nvPr/>
        </p:nvGrpSpPr>
        <p:grpSpPr>
          <a:xfrm>
            <a:off x="234989" y="2839988"/>
            <a:ext cx="1635537" cy="1783192"/>
            <a:chOff x="234989" y="2839988"/>
            <a:chExt cx="1635537" cy="1783192"/>
          </a:xfrm>
        </p:grpSpPr>
        <p:grpSp>
          <p:nvGrpSpPr>
            <p:cNvPr id="40" name="Google Shape;40;p3"/>
            <p:cNvGrpSpPr/>
            <p:nvPr/>
          </p:nvGrpSpPr>
          <p:grpSpPr>
            <a:xfrm>
              <a:off x="782412" y="4230800"/>
              <a:ext cx="593753" cy="392380"/>
              <a:chOff x="7919013" y="4383200"/>
              <a:chExt cx="593753" cy="392380"/>
            </a:xfrm>
          </p:grpSpPr>
          <p:sp>
            <p:nvSpPr>
              <p:cNvPr id="41" name="Google Shape;41;p3"/>
              <p:cNvSpPr/>
              <p:nvPr/>
            </p:nvSpPr>
            <p:spPr>
              <a:xfrm>
                <a:off x="7919013"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42" name="Google Shape;42;p3"/>
              <p:cNvSpPr/>
              <p:nvPr/>
            </p:nvSpPr>
            <p:spPr>
              <a:xfrm flipH="1">
                <a:off x="8381128" y="43832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sp>
          <p:nvSpPr>
            <p:cNvPr id="43" name="Google Shape;43;p3"/>
            <p:cNvSpPr/>
            <p:nvPr/>
          </p:nvSpPr>
          <p:spPr>
            <a:xfrm rot="-8639560">
              <a:off x="305426"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sp>
          <p:nvSpPr>
            <p:cNvPr id="44" name="Google Shape;44;p3"/>
            <p:cNvSpPr/>
            <p:nvPr/>
          </p:nvSpPr>
          <p:spPr>
            <a:xfrm rot="8639560" flipH="1">
              <a:off x="1450801" y="3422808"/>
              <a:ext cx="383356" cy="248314"/>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pic>
          <p:nvPicPr>
            <p:cNvPr id="45" name="Google Shape;45;p3"/>
            <p:cNvPicPr preferRelativeResize="0"/>
            <p:nvPr/>
          </p:nvPicPr>
          <p:blipFill>
            <a:blip r:embed="rId3">
              <a:alphaModFix/>
            </a:blip>
            <a:stretch>
              <a:fillRect/>
            </a:stretch>
          </p:blipFill>
          <p:spPr>
            <a:xfrm>
              <a:off x="234989" y="2839988"/>
              <a:ext cx="1598465" cy="1464413"/>
            </a:xfrm>
            <a:prstGeom prst="rect">
              <a:avLst/>
            </a:prstGeom>
            <a:noFill/>
            <a:ln>
              <a:noFill/>
            </a:ln>
          </p:spPr>
        </p:pic>
        <p:sp>
          <p:nvSpPr>
            <p:cNvPr id="46" name="Google Shape;46;p3"/>
            <p:cNvSpPr/>
            <p:nvPr/>
          </p:nvSpPr>
          <p:spPr>
            <a:xfrm>
              <a:off x="1154950" y="3615576"/>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
            <p:cNvSpPr/>
            <p:nvPr/>
          </p:nvSpPr>
          <p:spPr>
            <a:xfrm>
              <a:off x="865684" y="3628099"/>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
            <p:cNvSpPr/>
            <p:nvPr/>
          </p:nvSpPr>
          <p:spPr>
            <a:xfrm>
              <a:off x="937638" y="3714775"/>
              <a:ext cx="264300" cy="2643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 name="Google Shape;49;p3"/>
          <p:cNvPicPr preferRelativeResize="0"/>
          <p:nvPr/>
        </p:nvPicPr>
        <p:blipFill>
          <a:blip r:embed="rId4">
            <a:alphaModFix/>
          </a:blip>
          <a:stretch>
            <a:fillRect/>
          </a:stretch>
        </p:blipFill>
        <p:spPr>
          <a:xfrm>
            <a:off x="1566608" y="152400"/>
            <a:ext cx="5978616" cy="4838700"/>
          </a:xfrm>
          <a:prstGeom prst="rect">
            <a:avLst/>
          </a:prstGeom>
          <a:noFill/>
          <a:ln>
            <a:noFill/>
          </a:ln>
        </p:spPr>
      </p:pic>
      <p:sp>
        <p:nvSpPr>
          <p:cNvPr id="50" name="Google Shape;50;p3"/>
          <p:cNvSpPr txBox="1">
            <a:spLocks noGrp="1"/>
          </p:cNvSpPr>
          <p:nvPr>
            <p:ph type="ctrTitle"/>
          </p:nvPr>
        </p:nvSpPr>
        <p:spPr>
          <a:xfrm>
            <a:off x="2332650" y="1867225"/>
            <a:ext cx="4478700" cy="1007700"/>
          </a:xfrm>
          <a:prstGeom prst="rect">
            <a:avLst/>
          </a:prstGeom>
        </p:spPr>
        <p:txBody>
          <a:bodyPr spcFirstLastPara="1" wrap="square" lIns="0" tIns="0" rIns="0" bIns="0"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1" name="Google Shape;51;p3"/>
          <p:cNvSpPr txBox="1">
            <a:spLocks noGrp="1"/>
          </p:cNvSpPr>
          <p:nvPr>
            <p:ph type="subTitle" idx="1"/>
          </p:nvPr>
        </p:nvSpPr>
        <p:spPr>
          <a:xfrm>
            <a:off x="2332650" y="2971775"/>
            <a:ext cx="4478700" cy="3045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1800"/>
              <a:buNone/>
              <a:defRPr sz="1800">
                <a:solidFill>
                  <a:schemeClr val="dk2"/>
                </a:solidFill>
              </a:defRPr>
            </a:lvl1pPr>
            <a:lvl2pPr lvl="1" algn="ctr" rtl="0">
              <a:spcBef>
                <a:spcPts val="800"/>
              </a:spcBef>
              <a:spcAft>
                <a:spcPts val="0"/>
              </a:spcAft>
              <a:buClr>
                <a:schemeClr val="dk2"/>
              </a:buClr>
              <a:buSzPts val="1800"/>
              <a:buNone/>
              <a:defRPr sz="1800">
                <a:solidFill>
                  <a:schemeClr val="dk2"/>
                </a:solidFill>
              </a:defRPr>
            </a:lvl2pPr>
            <a:lvl3pPr lvl="2" algn="ctr" rtl="0">
              <a:spcBef>
                <a:spcPts val="800"/>
              </a:spcBef>
              <a:spcAft>
                <a:spcPts val="0"/>
              </a:spcAft>
              <a:buClr>
                <a:schemeClr val="dk2"/>
              </a:buClr>
              <a:buSzPts val="1800"/>
              <a:buNone/>
              <a:defRPr sz="1800">
                <a:solidFill>
                  <a:schemeClr val="dk2"/>
                </a:solidFill>
              </a:defRPr>
            </a:lvl3pPr>
            <a:lvl4pPr lvl="3" algn="ctr" rtl="0">
              <a:spcBef>
                <a:spcPts val="800"/>
              </a:spcBef>
              <a:spcAft>
                <a:spcPts val="0"/>
              </a:spcAft>
              <a:buClr>
                <a:schemeClr val="dk2"/>
              </a:buClr>
              <a:buSzPts val="1800"/>
              <a:buNone/>
              <a:defRPr sz="1800">
                <a:solidFill>
                  <a:schemeClr val="dk2"/>
                </a:solidFill>
              </a:defRPr>
            </a:lvl4pPr>
            <a:lvl5pPr lvl="4" algn="ctr" rtl="0">
              <a:spcBef>
                <a:spcPts val="800"/>
              </a:spcBef>
              <a:spcAft>
                <a:spcPts val="0"/>
              </a:spcAft>
              <a:buClr>
                <a:schemeClr val="dk2"/>
              </a:buClr>
              <a:buSzPts val="1800"/>
              <a:buNone/>
              <a:defRPr sz="1800">
                <a:solidFill>
                  <a:schemeClr val="dk2"/>
                </a:solidFill>
              </a:defRPr>
            </a:lvl5pPr>
            <a:lvl6pPr lvl="5" algn="ctr" rtl="0">
              <a:spcBef>
                <a:spcPts val="800"/>
              </a:spcBef>
              <a:spcAft>
                <a:spcPts val="0"/>
              </a:spcAft>
              <a:buClr>
                <a:schemeClr val="dk2"/>
              </a:buClr>
              <a:buSzPts val="1800"/>
              <a:buNone/>
              <a:defRPr sz="1800">
                <a:solidFill>
                  <a:schemeClr val="dk2"/>
                </a:solidFill>
              </a:defRPr>
            </a:lvl6pPr>
            <a:lvl7pPr lvl="6" algn="ctr" rtl="0">
              <a:spcBef>
                <a:spcPts val="800"/>
              </a:spcBef>
              <a:spcAft>
                <a:spcPts val="0"/>
              </a:spcAft>
              <a:buClr>
                <a:schemeClr val="dk2"/>
              </a:buClr>
              <a:buSzPts val="1800"/>
              <a:buNone/>
              <a:defRPr sz="1800">
                <a:solidFill>
                  <a:schemeClr val="dk2"/>
                </a:solidFill>
              </a:defRPr>
            </a:lvl7pPr>
            <a:lvl8pPr lvl="7" algn="ctr" rtl="0">
              <a:spcBef>
                <a:spcPts val="800"/>
              </a:spcBef>
              <a:spcAft>
                <a:spcPts val="0"/>
              </a:spcAft>
              <a:buClr>
                <a:schemeClr val="dk2"/>
              </a:buClr>
              <a:buSzPts val="1800"/>
              <a:buNone/>
              <a:defRPr sz="1800">
                <a:solidFill>
                  <a:schemeClr val="dk2"/>
                </a:solidFill>
              </a:defRPr>
            </a:lvl8pPr>
            <a:lvl9pPr lvl="8" algn="ctr" rtl="0">
              <a:spcBef>
                <a:spcPts val="800"/>
              </a:spcBef>
              <a:spcAft>
                <a:spcPts val="800"/>
              </a:spcAft>
              <a:buClr>
                <a:schemeClr val="dk2"/>
              </a:buClr>
              <a:buSzPts val="1800"/>
              <a:buNone/>
              <a:defRPr sz="18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1424513" y="275719"/>
            <a:ext cx="4757423" cy="4551961"/>
          </a:xfrm>
          <a:prstGeom prst="rect">
            <a:avLst/>
          </a:prstGeom>
          <a:noFill/>
          <a:ln>
            <a:noFill/>
          </a:ln>
        </p:spPr>
      </p:pic>
      <p:sp>
        <p:nvSpPr>
          <p:cNvPr id="54" name="Google Shape;54;p4"/>
          <p:cNvSpPr txBox="1">
            <a:spLocks noGrp="1"/>
          </p:cNvSpPr>
          <p:nvPr>
            <p:ph type="body" idx="1"/>
          </p:nvPr>
        </p:nvSpPr>
        <p:spPr>
          <a:xfrm>
            <a:off x="1821650" y="1014450"/>
            <a:ext cx="3672000" cy="3114600"/>
          </a:xfrm>
          <a:prstGeom prst="rect">
            <a:avLst/>
          </a:prstGeom>
        </p:spPr>
        <p:txBody>
          <a:bodyPr spcFirstLastPara="1" wrap="square" lIns="0" tIns="0" rIns="0" bIns="0" anchor="ctr" anchorCtr="0">
            <a:noAutofit/>
          </a:bodyPr>
          <a:lstStyle>
            <a:lvl1pPr marL="457200" lvl="0" indent="-355600" algn="ctr" rtl="0">
              <a:spcBef>
                <a:spcPts val="0"/>
              </a:spcBef>
              <a:spcAft>
                <a:spcPts val="0"/>
              </a:spcAft>
              <a:buClr>
                <a:schemeClr val="dk1"/>
              </a:buClr>
              <a:buSzPts val="2000"/>
              <a:buChar char="➜"/>
              <a:defRPr i="1">
                <a:solidFill>
                  <a:schemeClr val="dk1"/>
                </a:solidFill>
              </a:defRPr>
            </a:lvl1pPr>
            <a:lvl2pPr marL="914400" lvl="1" indent="-381000" algn="ctr" rtl="0">
              <a:spcBef>
                <a:spcPts val="800"/>
              </a:spcBef>
              <a:spcAft>
                <a:spcPts val="0"/>
              </a:spcAft>
              <a:buClr>
                <a:schemeClr val="dk1"/>
              </a:buClr>
              <a:buSzPts val="2400"/>
              <a:buChar char="-"/>
              <a:defRPr i="1">
                <a:solidFill>
                  <a:schemeClr val="dk1"/>
                </a:solidFill>
              </a:defRPr>
            </a:lvl2pPr>
            <a:lvl3pPr marL="1371600" lvl="2" indent="-381000" algn="ctr" rtl="0">
              <a:spcBef>
                <a:spcPts val="800"/>
              </a:spcBef>
              <a:spcAft>
                <a:spcPts val="0"/>
              </a:spcAft>
              <a:buClr>
                <a:schemeClr val="dk1"/>
              </a:buClr>
              <a:buSzPts val="2400"/>
              <a:buChar char="-"/>
              <a:defRPr i="1">
                <a:solidFill>
                  <a:schemeClr val="dk1"/>
                </a:solidFill>
              </a:defRPr>
            </a:lvl3pPr>
            <a:lvl4pPr marL="1828800" lvl="3" indent="-381000" algn="ctr" rtl="0">
              <a:spcBef>
                <a:spcPts val="800"/>
              </a:spcBef>
              <a:spcAft>
                <a:spcPts val="0"/>
              </a:spcAft>
              <a:buClr>
                <a:schemeClr val="dk1"/>
              </a:buClr>
              <a:buSzPts val="2400"/>
              <a:buChar char="-"/>
              <a:defRPr i="1">
                <a:solidFill>
                  <a:schemeClr val="dk1"/>
                </a:solidFill>
              </a:defRPr>
            </a:lvl4pPr>
            <a:lvl5pPr marL="2286000" lvl="4" indent="-381000" algn="ctr" rtl="0">
              <a:spcBef>
                <a:spcPts val="800"/>
              </a:spcBef>
              <a:spcAft>
                <a:spcPts val="0"/>
              </a:spcAft>
              <a:buClr>
                <a:schemeClr val="dk1"/>
              </a:buClr>
              <a:buSzPts val="2400"/>
              <a:buChar char="-"/>
              <a:defRPr i="1">
                <a:solidFill>
                  <a:schemeClr val="dk1"/>
                </a:solidFill>
              </a:defRPr>
            </a:lvl5pPr>
            <a:lvl6pPr marL="2743200" lvl="5" indent="-381000" algn="ctr" rtl="0">
              <a:spcBef>
                <a:spcPts val="800"/>
              </a:spcBef>
              <a:spcAft>
                <a:spcPts val="0"/>
              </a:spcAft>
              <a:buClr>
                <a:schemeClr val="dk1"/>
              </a:buClr>
              <a:buSzPts val="2400"/>
              <a:buChar char="-"/>
              <a:defRPr i="1">
                <a:solidFill>
                  <a:schemeClr val="dk1"/>
                </a:solidFill>
              </a:defRPr>
            </a:lvl6pPr>
            <a:lvl7pPr marL="3200400" lvl="6" indent="-381000" algn="ctr" rtl="0">
              <a:spcBef>
                <a:spcPts val="800"/>
              </a:spcBef>
              <a:spcAft>
                <a:spcPts val="0"/>
              </a:spcAft>
              <a:buClr>
                <a:schemeClr val="dk1"/>
              </a:buClr>
              <a:buSzPts val="2400"/>
              <a:buChar char="●"/>
              <a:defRPr i="1">
                <a:solidFill>
                  <a:schemeClr val="dk1"/>
                </a:solidFill>
              </a:defRPr>
            </a:lvl7pPr>
            <a:lvl8pPr marL="3657600" lvl="7" indent="-381000" algn="ctr" rtl="0">
              <a:spcBef>
                <a:spcPts val="800"/>
              </a:spcBef>
              <a:spcAft>
                <a:spcPts val="0"/>
              </a:spcAft>
              <a:buClr>
                <a:schemeClr val="dk1"/>
              </a:buClr>
              <a:buSzPts val="2400"/>
              <a:buChar char="○"/>
              <a:defRPr i="1">
                <a:solidFill>
                  <a:schemeClr val="dk1"/>
                </a:solidFill>
              </a:defRPr>
            </a:lvl8pPr>
            <a:lvl9pPr marL="4114800" lvl="8" indent="-381000" algn="ctr" rtl="0">
              <a:spcBef>
                <a:spcPts val="800"/>
              </a:spcBef>
              <a:spcAft>
                <a:spcPts val="800"/>
              </a:spcAft>
              <a:buClr>
                <a:schemeClr val="dk1"/>
              </a:buClr>
              <a:buSzPts val="2400"/>
              <a:buChar char="■"/>
              <a:defRPr i="1">
                <a:solidFill>
                  <a:schemeClr val="dk1"/>
                </a:solidFill>
              </a:defRPr>
            </a:lvl9pPr>
          </a:lstStyle>
          <a:p>
            <a:endParaRPr/>
          </a:p>
        </p:txBody>
      </p:sp>
      <p:sp>
        <p:nvSpPr>
          <p:cNvPr id="55" name="Google Shape;55;p4"/>
          <p:cNvSpPr txBox="1"/>
          <p:nvPr/>
        </p:nvSpPr>
        <p:spPr>
          <a:xfrm>
            <a:off x="2679000" y="2757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dk1"/>
                </a:solidFill>
                <a:latin typeface="Walter Turncoat"/>
                <a:ea typeface="Walter Turncoat"/>
                <a:cs typeface="Walter Turncoat"/>
                <a:sym typeface="Walter Turncoat"/>
              </a:rPr>
              <a:t>“</a:t>
            </a:r>
            <a:endParaRPr sz="9600">
              <a:solidFill>
                <a:schemeClr val="dk1"/>
              </a:solidFill>
              <a:latin typeface="Walter Turncoat"/>
              <a:ea typeface="Walter Turncoat"/>
              <a:cs typeface="Walter Turncoat"/>
              <a:sym typeface="Walter Turncoat"/>
            </a:endParaRPr>
          </a:p>
        </p:txBody>
      </p:sp>
      <p:sp>
        <p:nvSpPr>
          <p:cNvPr id="56" name="Google Shape;56;p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57" name="Google Shape;57;p4"/>
          <p:cNvGrpSpPr/>
          <p:nvPr/>
        </p:nvGrpSpPr>
        <p:grpSpPr>
          <a:xfrm>
            <a:off x="6077345" y="2421525"/>
            <a:ext cx="1652587" cy="2191979"/>
            <a:chOff x="6077345" y="2421525"/>
            <a:chExt cx="1652587" cy="2191979"/>
          </a:xfrm>
        </p:grpSpPr>
        <p:sp>
          <p:nvSpPr>
            <p:cNvPr id="58" name="Google Shape;58;p4"/>
            <p:cNvSpPr/>
            <p:nvPr/>
          </p:nvSpPr>
          <p:spPr>
            <a:xfrm rot="-9402089">
              <a:off x="6110823" y="3129898"/>
              <a:ext cx="383368" cy="248322"/>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dk1"/>
              </a:solidFill>
              <a:prstDash val="solid"/>
              <a:round/>
              <a:headEnd type="none" w="med" len="med"/>
              <a:tailEnd type="none" w="med" len="med"/>
            </a:ln>
          </p:spPr>
        </p:sp>
        <p:grpSp>
          <p:nvGrpSpPr>
            <p:cNvPr id="59" name="Google Shape;59;p4"/>
            <p:cNvGrpSpPr/>
            <p:nvPr/>
          </p:nvGrpSpPr>
          <p:grpSpPr>
            <a:xfrm flipH="1">
              <a:off x="6683849" y="4221134"/>
              <a:ext cx="477532" cy="392369"/>
              <a:chOff x="4104022" y="1595273"/>
              <a:chExt cx="440488" cy="361931"/>
            </a:xfrm>
          </p:grpSpPr>
          <p:sp>
            <p:nvSpPr>
              <p:cNvPr id="60" name="Google Shape;60;p4"/>
              <p:cNvSpPr/>
              <p:nvPr/>
            </p:nvSpPr>
            <p:spPr>
              <a:xfrm flipH="1">
                <a:off x="4423085"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61" name="Google Shape;61;p4"/>
              <p:cNvSpPr/>
              <p:nvPr/>
            </p:nvSpPr>
            <p:spPr>
              <a:xfrm flipH="1">
                <a:off x="4104022" y="159527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62" name="Google Shape;62;p4"/>
            <p:cNvPicPr preferRelativeResize="0"/>
            <p:nvPr/>
          </p:nvPicPr>
          <p:blipFill>
            <a:blip r:embed="rId3">
              <a:alphaModFix/>
            </a:blip>
            <a:stretch>
              <a:fillRect/>
            </a:stretch>
          </p:blipFill>
          <p:spPr>
            <a:xfrm>
              <a:off x="6346671" y="2421525"/>
              <a:ext cx="1151884" cy="1884475"/>
            </a:xfrm>
            <a:prstGeom prst="rect">
              <a:avLst/>
            </a:prstGeom>
            <a:noFill/>
            <a:ln>
              <a:noFill/>
            </a:ln>
          </p:spPr>
        </p:pic>
        <p:sp>
          <p:nvSpPr>
            <p:cNvPr id="63" name="Google Shape;63;p4"/>
            <p:cNvSpPr/>
            <p:nvPr/>
          </p:nvSpPr>
          <p:spPr>
            <a:xfrm rot="10145659" flipH="1">
              <a:off x="7432735" y="3653264"/>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64" name="Google Shape;64;p4"/>
            <p:cNvSpPr/>
            <p:nvPr/>
          </p:nvSpPr>
          <p:spPr>
            <a:xfrm>
              <a:off x="6833395" y="338862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4"/>
            <p:cNvSpPr/>
            <p:nvPr/>
          </p:nvSpPr>
          <p:spPr>
            <a:xfrm>
              <a:off x="6534799" y="336382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
        <p:cNvGrpSpPr/>
        <p:nvPr/>
      </p:nvGrpSpPr>
      <p:grpSpPr>
        <a:xfrm>
          <a:off x="0" y="0"/>
          <a:ext cx="0" cy="0"/>
          <a:chOff x="0" y="0"/>
          <a:chExt cx="0" cy="0"/>
        </a:xfrm>
      </p:grpSpPr>
      <p:pic>
        <p:nvPicPr>
          <p:cNvPr id="67" name="Google Shape;67;p5"/>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68" name="Google Shape;68;p5"/>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3000"/>
              <a:buNone/>
              <a:defRPr>
                <a:solidFill>
                  <a:schemeClr val="dk1"/>
                </a:solidFill>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69" name="Google Shape;69;p5"/>
          <p:cNvSpPr txBox="1">
            <a:spLocks noGrp="1"/>
          </p:cNvSpPr>
          <p:nvPr>
            <p:ph type="body" idx="1"/>
          </p:nvPr>
        </p:nvSpPr>
        <p:spPr>
          <a:xfrm>
            <a:off x="548125" y="1271600"/>
            <a:ext cx="6167100" cy="32979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70" name="Google Shape;70;p5"/>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1" name="Google Shape;71;p5"/>
          <p:cNvGrpSpPr/>
          <p:nvPr/>
        </p:nvGrpSpPr>
        <p:grpSpPr>
          <a:xfrm>
            <a:off x="7351600" y="2783674"/>
            <a:ext cx="1613838" cy="1779823"/>
            <a:chOff x="7351600" y="2783674"/>
            <a:chExt cx="1613838" cy="1779823"/>
          </a:xfrm>
        </p:grpSpPr>
        <p:grpSp>
          <p:nvGrpSpPr>
            <p:cNvPr id="72" name="Google Shape;72;p5"/>
            <p:cNvGrpSpPr/>
            <p:nvPr/>
          </p:nvGrpSpPr>
          <p:grpSpPr>
            <a:xfrm flipH="1">
              <a:off x="7859537" y="4171128"/>
              <a:ext cx="477532" cy="392369"/>
              <a:chOff x="3019540" y="1549146"/>
              <a:chExt cx="440488" cy="361931"/>
            </a:xfrm>
          </p:grpSpPr>
          <p:sp>
            <p:nvSpPr>
              <p:cNvPr id="73" name="Google Shape;73;p5"/>
              <p:cNvSpPr/>
              <p:nvPr/>
            </p:nvSpPr>
            <p:spPr>
              <a:xfrm flipH="1">
                <a:off x="3338602"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74" name="Google Shape;74;p5"/>
              <p:cNvSpPr/>
              <p:nvPr/>
            </p:nvSpPr>
            <p:spPr>
              <a:xfrm flipH="1">
                <a:off x="3019540" y="1549146"/>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75" name="Google Shape;75;p5"/>
            <p:cNvPicPr preferRelativeResize="0"/>
            <p:nvPr/>
          </p:nvPicPr>
          <p:blipFill>
            <a:blip r:embed="rId3">
              <a:alphaModFix/>
            </a:blip>
            <a:stretch>
              <a:fillRect/>
            </a:stretch>
          </p:blipFill>
          <p:spPr>
            <a:xfrm>
              <a:off x="7351600" y="2783674"/>
              <a:ext cx="1457782" cy="1483911"/>
            </a:xfrm>
            <a:prstGeom prst="rect">
              <a:avLst/>
            </a:prstGeom>
            <a:noFill/>
            <a:ln>
              <a:noFill/>
            </a:ln>
          </p:spPr>
        </p:pic>
        <p:sp>
          <p:nvSpPr>
            <p:cNvPr id="76" name="Google Shape;76;p5"/>
            <p:cNvSpPr/>
            <p:nvPr/>
          </p:nvSpPr>
          <p:spPr>
            <a:xfrm rot="10145659" flipH="1">
              <a:off x="8668242" y="3860439"/>
              <a:ext cx="271074" cy="30202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77" name="Google Shape;77;p5"/>
            <p:cNvSpPr/>
            <p:nvPr/>
          </p:nvSpPr>
          <p:spPr>
            <a:xfrm>
              <a:off x="8068901" y="35957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5"/>
            <p:cNvSpPr/>
            <p:nvPr/>
          </p:nvSpPr>
          <p:spPr>
            <a:xfrm>
              <a:off x="7770305" y="35709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a:off x="4393063" y="885825"/>
            <a:ext cx="3603500" cy="3738574"/>
          </a:xfrm>
          <a:prstGeom prst="rect">
            <a:avLst/>
          </a:prstGeom>
          <a:noFill/>
          <a:ln>
            <a:noFill/>
          </a:ln>
        </p:spPr>
      </p:pic>
      <p:pic>
        <p:nvPicPr>
          <p:cNvPr id="81" name="Google Shape;81;p6"/>
          <p:cNvPicPr preferRelativeResize="0"/>
          <p:nvPr/>
        </p:nvPicPr>
        <p:blipFill>
          <a:blip r:embed="rId2">
            <a:alphaModFix/>
          </a:blip>
          <a:stretch>
            <a:fillRect/>
          </a:stretch>
        </p:blipFill>
        <p:spPr>
          <a:xfrm flipH="1">
            <a:off x="1147438" y="1314450"/>
            <a:ext cx="3603500" cy="3538551"/>
          </a:xfrm>
          <a:prstGeom prst="rect">
            <a:avLst/>
          </a:prstGeom>
          <a:noFill/>
          <a:ln>
            <a:noFill/>
          </a:ln>
        </p:spPr>
      </p:pic>
      <p:sp>
        <p:nvSpPr>
          <p:cNvPr id="82" name="Google Shape;82;p6"/>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3" name="Google Shape;83;p6"/>
          <p:cNvSpPr txBox="1">
            <a:spLocks noGrp="1"/>
          </p:cNvSpPr>
          <p:nvPr>
            <p:ph type="body" idx="1"/>
          </p:nvPr>
        </p:nvSpPr>
        <p:spPr>
          <a:xfrm>
            <a:off x="1693075" y="16184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4" name="Google Shape;84;p6"/>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85" name="Google Shape;85;p6"/>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86" name="Google Shape;86;p6"/>
          <p:cNvGrpSpPr/>
          <p:nvPr/>
        </p:nvGrpSpPr>
        <p:grpSpPr>
          <a:xfrm>
            <a:off x="7863411" y="2967400"/>
            <a:ext cx="1420590" cy="1275975"/>
            <a:chOff x="7863411" y="2967400"/>
            <a:chExt cx="1420590" cy="1275975"/>
          </a:xfrm>
        </p:grpSpPr>
        <p:grpSp>
          <p:nvGrpSpPr>
            <p:cNvPr id="87" name="Google Shape;87;p6"/>
            <p:cNvGrpSpPr/>
            <p:nvPr/>
          </p:nvGrpSpPr>
          <p:grpSpPr>
            <a:xfrm>
              <a:off x="8277250" y="3881444"/>
              <a:ext cx="440488" cy="361931"/>
              <a:chOff x="8277250" y="3881444"/>
              <a:chExt cx="440488" cy="361931"/>
            </a:xfrm>
          </p:grpSpPr>
          <p:sp>
            <p:nvSpPr>
              <p:cNvPr id="88" name="Google Shape;88;p6"/>
              <p:cNvSpPr/>
              <p:nvPr/>
            </p:nvSpPr>
            <p:spPr>
              <a:xfrm>
                <a:off x="8277250"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89" name="Google Shape;89;p6"/>
              <p:cNvSpPr/>
              <p:nvPr/>
            </p:nvSpPr>
            <p:spPr>
              <a:xfrm>
                <a:off x="8596313" y="3881444"/>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0" name="Google Shape;90;p6"/>
            <p:cNvPicPr preferRelativeResize="0"/>
            <p:nvPr/>
          </p:nvPicPr>
          <p:blipFill>
            <a:blip r:embed="rId3">
              <a:alphaModFix/>
            </a:blip>
            <a:stretch>
              <a:fillRect/>
            </a:stretch>
          </p:blipFill>
          <p:spPr>
            <a:xfrm>
              <a:off x="7863411" y="2967400"/>
              <a:ext cx="1420590" cy="982427"/>
            </a:xfrm>
            <a:prstGeom prst="rect">
              <a:avLst/>
            </a:prstGeom>
            <a:noFill/>
            <a:ln>
              <a:noFill/>
            </a:ln>
          </p:spPr>
        </p:pic>
        <p:sp>
          <p:nvSpPr>
            <p:cNvPr id="91" name="Google Shape;91;p6"/>
            <p:cNvSpPr/>
            <p:nvPr/>
          </p:nvSpPr>
          <p:spPr>
            <a:xfrm>
              <a:off x="8535376" y="3335872"/>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6"/>
            <p:cNvSpPr/>
            <p:nvPr/>
          </p:nvSpPr>
          <p:spPr>
            <a:xfrm>
              <a:off x="8236780" y="3311073"/>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3" name="Google Shape;93;p6"/>
          <p:cNvGrpSpPr/>
          <p:nvPr/>
        </p:nvGrpSpPr>
        <p:grpSpPr>
          <a:xfrm>
            <a:off x="-207150" y="2962110"/>
            <a:ext cx="1286833" cy="1586084"/>
            <a:chOff x="-207150" y="2962110"/>
            <a:chExt cx="1286833" cy="1586084"/>
          </a:xfrm>
        </p:grpSpPr>
        <p:grpSp>
          <p:nvGrpSpPr>
            <p:cNvPr id="94" name="Google Shape;94;p6"/>
            <p:cNvGrpSpPr/>
            <p:nvPr/>
          </p:nvGrpSpPr>
          <p:grpSpPr>
            <a:xfrm>
              <a:off x="120475" y="4186263"/>
              <a:ext cx="547675" cy="361931"/>
              <a:chOff x="120475" y="4186263"/>
              <a:chExt cx="547675" cy="361931"/>
            </a:xfrm>
          </p:grpSpPr>
          <p:sp>
            <p:nvSpPr>
              <p:cNvPr id="95" name="Google Shape;95;p6"/>
              <p:cNvSpPr/>
              <p:nvPr/>
            </p:nvSpPr>
            <p:spPr>
              <a:xfrm>
                <a:off x="12047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96" name="Google Shape;96;p6"/>
              <p:cNvSpPr/>
              <p:nvPr/>
            </p:nvSpPr>
            <p:spPr>
              <a:xfrm flipH="1">
                <a:off x="546725" y="4186263"/>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97" name="Google Shape;97;p6"/>
            <p:cNvPicPr preferRelativeResize="0"/>
            <p:nvPr/>
          </p:nvPicPr>
          <p:blipFill>
            <a:blip r:embed="rId4">
              <a:alphaModFix/>
            </a:blip>
            <a:stretch>
              <a:fillRect/>
            </a:stretch>
          </p:blipFill>
          <p:spPr>
            <a:xfrm>
              <a:off x="-207150" y="2962110"/>
              <a:ext cx="1286833" cy="1305290"/>
            </a:xfrm>
            <a:prstGeom prst="rect">
              <a:avLst/>
            </a:prstGeom>
            <a:noFill/>
            <a:ln>
              <a:noFill/>
            </a:ln>
          </p:spPr>
        </p:pic>
        <p:sp>
          <p:nvSpPr>
            <p:cNvPr id="98" name="Google Shape;98;p6"/>
            <p:cNvSpPr/>
            <p:nvPr/>
          </p:nvSpPr>
          <p:spPr>
            <a:xfrm rot="10576116">
              <a:off x="213730" y="3649426"/>
              <a:ext cx="145541" cy="14604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6"/>
            <p:cNvSpPr/>
            <p:nvPr/>
          </p:nvSpPr>
          <p:spPr>
            <a:xfrm rot="10598995">
              <a:off x="532326" y="3669443"/>
              <a:ext cx="127326" cy="13220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6"/>
            <p:cNvSpPr/>
            <p:nvPr/>
          </p:nvSpPr>
          <p:spPr>
            <a:xfrm rot="2878168">
              <a:off x="140003" y="3477827"/>
              <a:ext cx="592515" cy="66012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1"/>
        <p:cNvGrpSpPr/>
        <p:nvPr/>
      </p:nvGrpSpPr>
      <p:grpSpPr>
        <a:xfrm>
          <a:off x="0" y="0"/>
          <a:ext cx="0" cy="0"/>
          <a:chOff x="0" y="0"/>
          <a:chExt cx="0" cy="0"/>
        </a:xfrm>
      </p:grpSpPr>
      <p:pic>
        <p:nvPicPr>
          <p:cNvPr id="102" name="Google Shape;102;p7"/>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03" name="Google Shape;103;p7"/>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4" name="Google Shape;104;p7"/>
          <p:cNvSpPr txBox="1">
            <a:spLocks noGrp="1"/>
          </p:cNvSpPr>
          <p:nvPr>
            <p:ph type="body" idx="1"/>
          </p:nvPr>
        </p:nvSpPr>
        <p:spPr>
          <a:xfrm>
            <a:off x="54812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5" name="Google Shape;105;p7"/>
          <p:cNvSpPr txBox="1">
            <a:spLocks noGrp="1"/>
          </p:cNvSpPr>
          <p:nvPr>
            <p:ph type="body" idx="2"/>
          </p:nvPr>
        </p:nvSpPr>
        <p:spPr>
          <a:xfrm>
            <a:off x="2671075"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106" name="Google Shape;106;p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7"/>
          <p:cNvSpPr txBox="1">
            <a:spLocks noGrp="1"/>
          </p:cNvSpPr>
          <p:nvPr>
            <p:ph type="body" idx="3"/>
          </p:nvPr>
        </p:nvSpPr>
        <p:spPr>
          <a:xfrm>
            <a:off x="4794026" y="1271600"/>
            <a:ext cx="1921200" cy="3307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grpSp>
        <p:nvGrpSpPr>
          <p:cNvPr id="108" name="Google Shape;108;p7"/>
          <p:cNvGrpSpPr/>
          <p:nvPr/>
        </p:nvGrpSpPr>
        <p:grpSpPr>
          <a:xfrm>
            <a:off x="7403272" y="2876096"/>
            <a:ext cx="1631625" cy="1782785"/>
            <a:chOff x="7403272" y="2876096"/>
            <a:chExt cx="1631625" cy="1782785"/>
          </a:xfrm>
        </p:grpSpPr>
        <p:sp>
          <p:nvSpPr>
            <p:cNvPr id="109" name="Google Shape;109;p7"/>
            <p:cNvSpPr/>
            <p:nvPr/>
          </p:nvSpPr>
          <p:spPr>
            <a:xfrm rot="5652216" flipH="1">
              <a:off x="7426337" y="4025462"/>
              <a:ext cx="250048" cy="278597"/>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0" name="Google Shape;110;p7"/>
            <p:cNvSpPr/>
            <p:nvPr/>
          </p:nvSpPr>
          <p:spPr>
            <a:xfrm rot="682371">
              <a:off x="8759823" y="3818276"/>
              <a:ext cx="250059" cy="278610"/>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sp>
          <p:nvSpPr>
            <p:cNvPr id="111" name="Google Shape;111;p7"/>
            <p:cNvSpPr/>
            <p:nvPr/>
          </p:nvSpPr>
          <p:spPr>
            <a:xfrm>
              <a:off x="7919513"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12" name="Google Shape;112;p7"/>
            <p:cNvSpPr/>
            <p:nvPr/>
          </p:nvSpPr>
          <p:spPr>
            <a:xfrm flipH="1">
              <a:off x="8381628" y="4266500"/>
              <a:ext cx="131637" cy="392380"/>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pic>
          <p:nvPicPr>
            <p:cNvPr id="113" name="Google Shape;113;p7"/>
            <p:cNvPicPr preferRelativeResize="0"/>
            <p:nvPr/>
          </p:nvPicPr>
          <p:blipFill>
            <a:blip r:embed="rId3">
              <a:alphaModFix/>
            </a:blip>
            <a:stretch>
              <a:fillRect/>
            </a:stretch>
          </p:blipFill>
          <p:spPr>
            <a:xfrm>
              <a:off x="7445529" y="2876096"/>
              <a:ext cx="1541746" cy="1505664"/>
            </a:xfrm>
            <a:prstGeom prst="rect">
              <a:avLst/>
            </a:prstGeom>
            <a:noFill/>
            <a:ln>
              <a:noFill/>
            </a:ln>
          </p:spPr>
        </p:pic>
        <p:sp>
          <p:nvSpPr>
            <p:cNvPr id="114" name="Google Shape;114;p7"/>
            <p:cNvSpPr/>
            <p:nvPr/>
          </p:nvSpPr>
          <p:spPr>
            <a:xfrm rot="-372207">
              <a:off x="8259436" y="3705061"/>
              <a:ext cx="146088" cy="146598"/>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7"/>
            <p:cNvSpPr/>
            <p:nvPr/>
          </p:nvSpPr>
          <p:spPr>
            <a:xfrm rot="-335960">
              <a:off x="7958498" y="3711971"/>
              <a:ext cx="127095" cy="131964"/>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7"/>
            <p:cNvSpPr/>
            <p:nvPr/>
          </p:nvSpPr>
          <p:spPr>
            <a:xfrm>
              <a:off x="8101006" y="3969538"/>
              <a:ext cx="139200" cy="2073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pic>
        <p:nvPicPr>
          <p:cNvPr id="118" name="Google Shape;118;p8"/>
          <p:cNvPicPr preferRelativeResize="0"/>
          <p:nvPr/>
        </p:nvPicPr>
        <p:blipFill>
          <a:blip r:embed="rId2">
            <a:alphaModFix/>
          </a:blip>
          <a:stretch>
            <a:fillRect/>
          </a:stretch>
        </p:blipFill>
        <p:spPr>
          <a:xfrm>
            <a:off x="151795" y="152400"/>
            <a:ext cx="7293742" cy="4838700"/>
          </a:xfrm>
          <a:prstGeom prst="rect">
            <a:avLst/>
          </a:prstGeom>
          <a:noFill/>
          <a:ln>
            <a:noFill/>
          </a:ln>
        </p:spPr>
      </p:pic>
      <p:sp>
        <p:nvSpPr>
          <p:cNvPr id="119" name="Google Shape;119;p8"/>
          <p:cNvSpPr txBox="1">
            <a:spLocks noGrp="1"/>
          </p:cNvSpPr>
          <p:nvPr>
            <p:ph type="title"/>
          </p:nvPr>
        </p:nvSpPr>
        <p:spPr>
          <a:xfrm>
            <a:off x="548125" y="593125"/>
            <a:ext cx="6167100" cy="3963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21" name="Google Shape;121;p8"/>
          <p:cNvGrpSpPr/>
          <p:nvPr/>
        </p:nvGrpSpPr>
        <p:grpSpPr>
          <a:xfrm>
            <a:off x="7445525" y="3242253"/>
            <a:ext cx="1588153" cy="1365478"/>
            <a:chOff x="7445525" y="3242253"/>
            <a:chExt cx="1588153" cy="1365478"/>
          </a:xfrm>
        </p:grpSpPr>
        <p:sp>
          <p:nvSpPr>
            <p:cNvPr id="122" name="Google Shape;122;p8"/>
            <p:cNvSpPr/>
            <p:nvPr/>
          </p:nvSpPr>
          <p:spPr>
            <a:xfrm rot="-5872103">
              <a:off x="8672932" y="4104027"/>
              <a:ext cx="250054" cy="278604"/>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dk1"/>
              </a:solidFill>
              <a:prstDash val="solid"/>
              <a:round/>
              <a:headEnd type="none" w="med" len="med"/>
              <a:tailEnd type="none" w="med" len="med"/>
            </a:ln>
          </p:spPr>
        </p:sp>
        <p:grpSp>
          <p:nvGrpSpPr>
            <p:cNvPr id="123" name="Google Shape;123;p8"/>
            <p:cNvGrpSpPr/>
            <p:nvPr/>
          </p:nvGrpSpPr>
          <p:grpSpPr>
            <a:xfrm>
              <a:off x="7865288" y="4245800"/>
              <a:ext cx="440488" cy="361931"/>
              <a:chOff x="7865288" y="4245800"/>
              <a:chExt cx="440488" cy="361931"/>
            </a:xfrm>
          </p:grpSpPr>
          <p:sp>
            <p:nvSpPr>
              <p:cNvPr id="124" name="Google Shape;124;p8"/>
              <p:cNvSpPr/>
              <p:nvPr/>
            </p:nvSpPr>
            <p:spPr>
              <a:xfrm>
                <a:off x="7865288"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25" name="Google Shape;125;p8"/>
              <p:cNvSpPr/>
              <p:nvPr/>
            </p:nvSpPr>
            <p:spPr>
              <a:xfrm>
                <a:off x="8184350" y="4245800"/>
                <a:ext cx="121425" cy="361931"/>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grpSp>
        <p:pic>
          <p:nvPicPr>
            <p:cNvPr id="126" name="Google Shape;126;p8"/>
            <p:cNvPicPr preferRelativeResize="0"/>
            <p:nvPr/>
          </p:nvPicPr>
          <p:blipFill>
            <a:blip r:embed="rId3">
              <a:alphaModFix/>
            </a:blip>
            <a:stretch>
              <a:fillRect/>
            </a:stretch>
          </p:blipFill>
          <p:spPr>
            <a:xfrm>
              <a:off x="7445525" y="3242253"/>
              <a:ext cx="1588153" cy="1098310"/>
            </a:xfrm>
            <a:prstGeom prst="rect">
              <a:avLst/>
            </a:prstGeom>
            <a:noFill/>
            <a:ln>
              <a:noFill/>
            </a:ln>
          </p:spPr>
        </p:pic>
        <p:sp>
          <p:nvSpPr>
            <p:cNvPr id="127" name="Google Shape;127;p8"/>
            <p:cNvSpPr/>
            <p:nvPr/>
          </p:nvSpPr>
          <p:spPr>
            <a:xfrm>
              <a:off x="8118901" y="3800197"/>
              <a:ext cx="145233" cy="145740"/>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8"/>
            <p:cNvSpPr/>
            <p:nvPr/>
          </p:nvSpPr>
          <p:spPr>
            <a:xfrm>
              <a:off x="7820305" y="3775398"/>
              <a:ext cx="127108" cy="13197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8"/>
            <p:cNvSpPr/>
            <p:nvPr/>
          </p:nvSpPr>
          <p:spPr>
            <a:xfrm rot="-1604051">
              <a:off x="8055619" y="3998073"/>
              <a:ext cx="123815" cy="80218"/>
            </a:xfrm>
            <a:custGeom>
              <a:avLst/>
              <a:gdLst/>
              <a:ahLst/>
              <a:cxnLst/>
              <a:rect l="l" t="t" r="r" b="b"/>
              <a:pathLst>
                <a:path w="25146" h="16288" extrusionOk="0">
                  <a:moveTo>
                    <a:pt x="0" y="0"/>
                  </a:moveTo>
                  <a:cubicBezTo>
                    <a:pt x="9272" y="3711"/>
                    <a:pt x="18751" y="8617"/>
                    <a:pt x="25146" y="16288"/>
                  </a:cubicBezTo>
                </a:path>
              </a:pathLst>
            </a:custGeom>
            <a:noFill/>
            <a:ln w="38100" cap="rnd" cmpd="sng">
              <a:solidFill>
                <a:schemeClr val="lt1"/>
              </a:solidFill>
              <a:prstDash val="solid"/>
              <a:round/>
              <a:headEnd type="none" w="med" len="med"/>
              <a:tailEnd type="none" w="med" len="med"/>
            </a:ln>
          </p:spPr>
        </p:sp>
        <p:sp>
          <p:nvSpPr>
            <p:cNvPr id="130" name="Google Shape;130;p8"/>
            <p:cNvSpPr/>
            <p:nvPr/>
          </p:nvSpPr>
          <p:spPr>
            <a:xfrm>
              <a:off x="7606243" y="4075800"/>
              <a:ext cx="383500" cy="87900"/>
            </a:xfrm>
            <a:custGeom>
              <a:avLst/>
              <a:gdLst/>
              <a:ahLst/>
              <a:cxnLst/>
              <a:rect l="l" t="t" r="r" b="b"/>
              <a:pathLst>
                <a:path w="15340" h="3516" extrusionOk="0">
                  <a:moveTo>
                    <a:pt x="142" y="0"/>
                  </a:moveTo>
                  <a:cubicBezTo>
                    <a:pt x="-1459" y="4812"/>
                    <a:pt x="11754" y="4305"/>
                    <a:pt x="15340" y="719"/>
                  </a:cubicBezTo>
                </a:path>
              </a:pathLst>
            </a:custGeom>
            <a:noFill/>
            <a:ln w="38100" cap="rnd" cmpd="sng">
              <a:solidFill>
                <a:schemeClr val="dk1"/>
              </a:solidFill>
              <a:prstDash val="solid"/>
              <a:round/>
              <a:headEnd type="none" w="med" len="med"/>
              <a:tailEnd type="none" w="med" len="med"/>
            </a:ln>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11"/>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0" name="Google Shape;160;p11"/>
          <p:cNvGrpSpPr/>
          <p:nvPr/>
        </p:nvGrpSpPr>
        <p:grpSpPr>
          <a:xfrm>
            <a:off x="329788" y="4081200"/>
            <a:ext cx="8484419" cy="1041759"/>
            <a:chOff x="329788" y="4081200"/>
            <a:chExt cx="8484419" cy="1041759"/>
          </a:xfrm>
        </p:grpSpPr>
        <p:sp>
          <p:nvSpPr>
            <p:cNvPr id="161" name="Google Shape;161;p11"/>
            <p:cNvSpPr/>
            <p:nvPr/>
          </p:nvSpPr>
          <p:spPr>
            <a:xfrm flipH="1">
              <a:off x="248317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2" name="Google Shape;162;p11"/>
            <p:cNvSpPr/>
            <p:nvPr/>
          </p:nvSpPr>
          <p:spPr>
            <a:xfrm flipH="1">
              <a:off x="2290603"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3" name="Google Shape;163;p11"/>
            <p:cNvSpPr/>
            <p:nvPr/>
          </p:nvSpPr>
          <p:spPr>
            <a:xfrm>
              <a:off x="5013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4" name="Google Shape;164;p11"/>
            <p:cNvSpPr/>
            <p:nvPr/>
          </p:nvSpPr>
          <p:spPr>
            <a:xfrm flipH="1">
              <a:off x="758564"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5" name="Google Shape;165;p11"/>
            <p:cNvSpPr/>
            <p:nvPr/>
          </p:nvSpPr>
          <p:spPr>
            <a:xfrm>
              <a:off x="1274015"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66" name="Google Shape;166;p11"/>
            <p:cNvSpPr/>
            <p:nvPr/>
          </p:nvSpPr>
          <p:spPr>
            <a:xfrm>
              <a:off x="1517285"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67" name="Google Shape;167;p11"/>
            <p:cNvSpPr/>
            <p:nvPr/>
          </p:nvSpPr>
          <p:spPr>
            <a:xfrm>
              <a:off x="31942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8" name="Google Shape;168;p11"/>
            <p:cNvSpPr/>
            <p:nvPr/>
          </p:nvSpPr>
          <p:spPr>
            <a:xfrm>
              <a:off x="33466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69" name="Google Shape;169;p11"/>
            <p:cNvSpPr/>
            <p:nvPr/>
          </p:nvSpPr>
          <p:spPr>
            <a:xfrm>
              <a:off x="4121250" y="4918525"/>
              <a:ext cx="242250" cy="122750"/>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70" name="Google Shape;170;p11"/>
            <p:cNvSpPr/>
            <p:nvPr/>
          </p:nvSpPr>
          <p:spPr>
            <a:xfrm flipH="1">
              <a:off x="3948593"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sp>
          <p:nvSpPr>
            <p:cNvPr id="171" name="Google Shape;171;p11"/>
            <p:cNvSpPr/>
            <p:nvPr/>
          </p:nvSpPr>
          <p:spPr>
            <a:xfrm>
              <a:off x="828499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2" name="Google Shape;172;p11"/>
            <p:cNvSpPr/>
            <p:nvPr/>
          </p:nvSpPr>
          <p:spPr>
            <a:xfrm>
              <a:off x="495839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3" name="Google Shape;173;p11"/>
            <p:cNvSpPr/>
            <p:nvPr/>
          </p:nvSpPr>
          <p:spPr>
            <a:xfrm flipH="1">
              <a:off x="5893602"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4" name="Google Shape;174;p11"/>
            <p:cNvSpPr/>
            <p:nvPr/>
          </p:nvSpPr>
          <p:spPr>
            <a:xfrm flipH="1">
              <a:off x="5701028"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5" name="Google Shape;175;p11"/>
            <p:cNvSpPr/>
            <p:nvPr/>
          </p:nvSpPr>
          <p:spPr>
            <a:xfrm>
              <a:off x="4779100"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6" name="Google Shape;176;p11"/>
            <p:cNvSpPr/>
            <p:nvPr/>
          </p:nvSpPr>
          <p:spPr>
            <a:xfrm flipH="1">
              <a:off x="8479339"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7" name="Google Shape;177;p11"/>
            <p:cNvSpPr/>
            <p:nvPr/>
          </p:nvSpPr>
          <p:spPr>
            <a:xfrm>
              <a:off x="6413178" y="4925729"/>
              <a:ext cx="168163" cy="181080"/>
            </a:xfrm>
            <a:custGeom>
              <a:avLst/>
              <a:gdLst/>
              <a:ahLst/>
              <a:cxnLst/>
              <a:rect l="l" t="t" r="r" b="b"/>
              <a:pathLst>
                <a:path w="11144" h="12002" extrusionOk="0">
                  <a:moveTo>
                    <a:pt x="11144" y="0"/>
                  </a:moveTo>
                  <a:lnTo>
                    <a:pt x="3429" y="12002"/>
                  </a:lnTo>
                  <a:lnTo>
                    <a:pt x="0" y="9144"/>
                  </a:lnTo>
                </a:path>
              </a:pathLst>
            </a:custGeom>
            <a:noFill/>
            <a:ln w="38100" cap="rnd" cmpd="sng">
              <a:solidFill>
                <a:schemeClr val="dk1"/>
              </a:solidFill>
              <a:prstDash val="solid"/>
              <a:round/>
              <a:headEnd type="none" w="med" len="med"/>
              <a:tailEnd type="none" w="med" len="med"/>
            </a:ln>
          </p:spPr>
        </p:sp>
        <p:sp>
          <p:nvSpPr>
            <p:cNvPr id="178" name="Google Shape;178;p11"/>
            <p:cNvSpPr/>
            <p:nvPr/>
          </p:nvSpPr>
          <p:spPr>
            <a:xfrm>
              <a:off x="6656447" y="4904497"/>
              <a:ext cx="73292" cy="218462"/>
            </a:xfrm>
            <a:custGeom>
              <a:avLst/>
              <a:gdLst/>
              <a:ahLst/>
              <a:cxnLst/>
              <a:rect l="l" t="t" r="r" b="b"/>
              <a:pathLst>
                <a:path w="4857" h="13716" extrusionOk="0">
                  <a:moveTo>
                    <a:pt x="4857" y="0"/>
                  </a:moveTo>
                  <a:lnTo>
                    <a:pt x="1714" y="6858"/>
                  </a:lnTo>
                  <a:lnTo>
                    <a:pt x="4857" y="13716"/>
                  </a:lnTo>
                  <a:lnTo>
                    <a:pt x="0" y="13716"/>
                  </a:lnTo>
                </a:path>
              </a:pathLst>
            </a:custGeom>
            <a:noFill/>
            <a:ln w="38100" cap="rnd" cmpd="sng">
              <a:solidFill>
                <a:schemeClr val="dk1"/>
              </a:solidFill>
              <a:prstDash val="solid"/>
              <a:round/>
              <a:headEnd type="none" w="med" len="med"/>
              <a:tailEnd type="none" w="med" len="med"/>
            </a:ln>
          </p:spPr>
        </p:sp>
        <p:sp>
          <p:nvSpPr>
            <p:cNvPr id="179" name="Google Shape;179;p11"/>
            <p:cNvSpPr/>
            <p:nvPr/>
          </p:nvSpPr>
          <p:spPr>
            <a:xfrm rot="-772385" flipH="1">
              <a:off x="7297125" y="4931449"/>
              <a:ext cx="242258" cy="122754"/>
            </a:xfrm>
            <a:custGeom>
              <a:avLst/>
              <a:gdLst/>
              <a:ahLst/>
              <a:cxnLst/>
              <a:rect l="l" t="t" r="r" b="b"/>
              <a:pathLst>
                <a:path w="9690" h="4910" extrusionOk="0">
                  <a:moveTo>
                    <a:pt x="0" y="0"/>
                  </a:moveTo>
                  <a:lnTo>
                    <a:pt x="3747" y="4910"/>
                  </a:lnTo>
                  <a:lnTo>
                    <a:pt x="8140" y="905"/>
                  </a:lnTo>
                  <a:lnTo>
                    <a:pt x="9690" y="3230"/>
                  </a:lnTo>
                </a:path>
              </a:pathLst>
            </a:custGeom>
            <a:noFill/>
            <a:ln w="38100" cap="rnd" cmpd="sng">
              <a:solidFill>
                <a:schemeClr val="dk1"/>
              </a:solidFill>
              <a:prstDash val="solid"/>
              <a:round/>
              <a:headEnd type="none" w="med" len="med"/>
              <a:tailEnd type="none" w="med" len="med"/>
            </a:ln>
          </p:spPr>
        </p:sp>
        <p:sp>
          <p:nvSpPr>
            <p:cNvPr id="180" name="Google Shape;180;p11"/>
            <p:cNvSpPr/>
            <p:nvPr/>
          </p:nvSpPr>
          <p:spPr>
            <a:xfrm>
              <a:off x="7637737" y="4900109"/>
              <a:ext cx="74300" cy="222850"/>
            </a:xfrm>
            <a:custGeom>
              <a:avLst/>
              <a:gdLst/>
              <a:ahLst/>
              <a:cxnLst/>
              <a:rect l="l" t="t" r="r" b="b"/>
              <a:pathLst>
                <a:path w="2972" h="8914" extrusionOk="0">
                  <a:moveTo>
                    <a:pt x="0" y="0"/>
                  </a:moveTo>
                  <a:lnTo>
                    <a:pt x="0" y="8914"/>
                  </a:lnTo>
                  <a:lnTo>
                    <a:pt x="2972" y="8914"/>
                  </a:lnTo>
                </a:path>
              </a:pathLst>
            </a:custGeom>
            <a:noFill/>
            <a:ln w="38100" cap="rnd" cmpd="sng">
              <a:solidFill>
                <a:schemeClr val="dk1"/>
              </a:solidFill>
              <a:prstDash val="solid"/>
              <a:round/>
              <a:headEnd type="none" w="med" len="med"/>
              <a:tailEnd type="none" w="med" len="med"/>
            </a:ln>
          </p:spPr>
        </p:sp>
        <p:pic>
          <p:nvPicPr>
            <p:cNvPr id="181" name="Google Shape;181;p11"/>
            <p:cNvPicPr preferRelativeResize="0"/>
            <p:nvPr/>
          </p:nvPicPr>
          <p:blipFill>
            <a:blip r:embed="rId2">
              <a:alphaModFix/>
            </a:blip>
            <a:stretch>
              <a:fillRect/>
            </a:stretch>
          </p:blipFill>
          <p:spPr>
            <a:xfrm flipH="1">
              <a:off x="5568301" y="4081200"/>
              <a:ext cx="534466" cy="874375"/>
            </a:xfrm>
            <a:prstGeom prst="rect">
              <a:avLst/>
            </a:prstGeom>
            <a:noFill/>
            <a:ln>
              <a:noFill/>
            </a:ln>
          </p:spPr>
        </p:pic>
        <p:pic>
          <p:nvPicPr>
            <p:cNvPr id="182" name="Google Shape;182;p11"/>
            <p:cNvPicPr preferRelativeResize="0"/>
            <p:nvPr/>
          </p:nvPicPr>
          <p:blipFill>
            <a:blip r:embed="rId3">
              <a:alphaModFix/>
            </a:blip>
            <a:stretch>
              <a:fillRect/>
            </a:stretch>
          </p:blipFill>
          <p:spPr>
            <a:xfrm>
              <a:off x="2115641" y="4081200"/>
              <a:ext cx="534466" cy="874375"/>
            </a:xfrm>
            <a:prstGeom prst="rect">
              <a:avLst/>
            </a:prstGeom>
            <a:noFill/>
            <a:ln>
              <a:noFill/>
            </a:ln>
          </p:spPr>
        </p:pic>
        <p:pic>
          <p:nvPicPr>
            <p:cNvPr id="183" name="Google Shape;183;p11"/>
            <p:cNvPicPr preferRelativeResize="0"/>
            <p:nvPr/>
          </p:nvPicPr>
          <p:blipFill>
            <a:blip r:embed="rId4">
              <a:alphaModFix/>
            </a:blip>
            <a:stretch>
              <a:fillRect/>
            </a:stretch>
          </p:blipFill>
          <p:spPr>
            <a:xfrm>
              <a:off x="1188383" y="4278497"/>
              <a:ext cx="653153" cy="677078"/>
            </a:xfrm>
            <a:prstGeom prst="rect">
              <a:avLst/>
            </a:prstGeom>
            <a:noFill/>
            <a:ln>
              <a:noFill/>
            </a:ln>
          </p:spPr>
        </p:pic>
        <p:pic>
          <p:nvPicPr>
            <p:cNvPr id="184" name="Google Shape;184;p11"/>
            <p:cNvPicPr preferRelativeResize="0"/>
            <p:nvPr/>
          </p:nvPicPr>
          <p:blipFill>
            <a:blip r:embed="rId5">
              <a:alphaModFix/>
            </a:blip>
            <a:stretch>
              <a:fillRect/>
            </a:stretch>
          </p:blipFill>
          <p:spPr>
            <a:xfrm>
              <a:off x="3761275" y="4278497"/>
              <a:ext cx="667508" cy="677078"/>
            </a:xfrm>
            <a:prstGeom prst="rect">
              <a:avLst/>
            </a:prstGeom>
            <a:noFill/>
            <a:ln>
              <a:noFill/>
            </a:ln>
          </p:spPr>
        </p:pic>
        <p:pic>
          <p:nvPicPr>
            <p:cNvPr id="185" name="Google Shape;185;p11"/>
            <p:cNvPicPr preferRelativeResize="0"/>
            <p:nvPr/>
          </p:nvPicPr>
          <p:blipFill>
            <a:blip r:embed="rId6">
              <a:alphaModFix/>
            </a:blip>
            <a:stretch>
              <a:fillRect/>
            </a:stretch>
          </p:blipFill>
          <p:spPr>
            <a:xfrm flipH="1">
              <a:off x="2924212" y="4256964"/>
              <a:ext cx="715358" cy="698611"/>
            </a:xfrm>
            <a:prstGeom prst="rect">
              <a:avLst/>
            </a:prstGeom>
            <a:noFill/>
            <a:ln>
              <a:noFill/>
            </a:ln>
          </p:spPr>
        </p:pic>
        <p:pic>
          <p:nvPicPr>
            <p:cNvPr id="186" name="Google Shape;186;p11"/>
            <p:cNvPicPr preferRelativeResize="0"/>
            <p:nvPr/>
          </p:nvPicPr>
          <p:blipFill>
            <a:blip r:embed="rId7">
              <a:alphaModFix/>
            </a:blip>
            <a:stretch>
              <a:fillRect/>
            </a:stretch>
          </p:blipFill>
          <p:spPr>
            <a:xfrm>
              <a:off x="6300672" y="4256964"/>
              <a:ext cx="715358" cy="698611"/>
            </a:xfrm>
            <a:prstGeom prst="rect">
              <a:avLst/>
            </a:prstGeom>
            <a:noFill/>
            <a:ln>
              <a:noFill/>
            </a:ln>
          </p:spPr>
        </p:pic>
        <p:pic>
          <p:nvPicPr>
            <p:cNvPr id="187" name="Google Shape;187;p11"/>
            <p:cNvPicPr preferRelativeResize="0"/>
            <p:nvPr/>
          </p:nvPicPr>
          <p:blipFill>
            <a:blip r:embed="rId8">
              <a:alphaModFix/>
            </a:blip>
            <a:stretch>
              <a:fillRect/>
            </a:stretch>
          </p:blipFill>
          <p:spPr>
            <a:xfrm>
              <a:off x="8077315" y="4445972"/>
              <a:ext cx="736891" cy="509603"/>
            </a:xfrm>
            <a:prstGeom prst="rect">
              <a:avLst/>
            </a:prstGeom>
            <a:noFill/>
            <a:ln>
              <a:noFill/>
            </a:ln>
          </p:spPr>
        </p:pic>
        <p:pic>
          <p:nvPicPr>
            <p:cNvPr id="188" name="Google Shape;188;p11"/>
            <p:cNvPicPr preferRelativeResize="0"/>
            <p:nvPr/>
          </p:nvPicPr>
          <p:blipFill>
            <a:blip r:embed="rId9">
              <a:alphaModFix/>
            </a:blip>
            <a:stretch>
              <a:fillRect/>
            </a:stretch>
          </p:blipFill>
          <p:spPr>
            <a:xfrm>
              <a:off x="329788" y="4445972"/>
              <a:ext cx="736891" cy="509603"/>
            </a:xfrm>
            <a:prstGeom prst="rect">
              <a:avLst/>
            </a:prstGeom>
            <a:noFill/>
            <a:ln>
              <a:noFill/>
            </a:ln>
          </p:spPr>
        </p:pic>
        <p:pic>
          <p:nvPicPr>
            <p:cNvPr id="189" name="Google Shape;189;p11"/>
            <p:cNvPicPr preferRelativeResize="0"/>
            <p:nvPr/>
          </p:nvPicPr>
          <p:blipFill>
            <a:blip r:embed="rId10">
              <a:alphaModFix/>
            </a:blip>
            <a:stretch>
              <a:fillRect/>
            </a:stretch>
          </p:blipFill>
          <p:spPr>
            <a:xfrm>
              <a:off x="4550488" y="4276104"/>
              <a:ext cx="667508" cy="679471"/>
            </a:xfrm>
            <a:prstGeom prst="rect">
              <a:avLst/>
            </a:prstGeom>
            <a:noFill/>
            <a:ln>
              <a:noFill/>
            </a:ln>
          </p:spPr>
        </p:pic>
        <p:pic>
          <p:nvPicPr>
            <p:cNvPr id="190" name="Google Shape;190;p11"/>
            <p:cNvPicPr preferRelativeResize="0"/>
            <p:nvPr/>
          </p:nvPicPr>
          <p:blipFill>
            <a:blip r:embed="rId11">
              <a:alphaModFix/>
            </a:blip>
            <a:stretch>
              <a:fillRect/>
            </a:stretch>
          </p:blipFill>
          <p:spPr>
            <a:xfrm>
              <a:off x="7213935" y="4276104"/>
              <a:ext cx="741676" cy="679471"/>
            </a:xfrm>
            <a:prstGeom prst="rect">
              <a:avLst/>
            </a:prstGeom>
            <a:noFill/>
            <a:ln>
              <a:noFill/>
            </a:ln>
          </p:spPr>
        </p:pic>
        <p:sp>
          <p:nvSpPr>
            <p:cNvPr id="191" name="Google Shape;191;p11"/>
            <p:cNvSpPr/>
            <p:nvPr/>
          </p:nvSpPr>
          <p:spPr>
            <a:xfrm>
              <a:off x="4896942" y="4662673"/>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1"/>
            <p:cNvSpPr/>
            <p:nvPr/>
          </p:nvSpPr>
          <p:spPr>
            <a:xfrm>
              <a:off x="4755021" y="4650887"/>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1"/>
            <p:cNvSpPr/>
            <p:nvPr/>
          </p:nvSpPr>
          <p:spPr>
            <a:xfrm>
              <a:off x="8426917" y="4646004"/>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1"/>
            <p:cNvSpPr/>
            <p:nvPr/>
          </p:nvSpPr>
          <p:spPr>
            <a:xfrm>
              <a:off x="8284996" y="4634218"/>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1"/>
            <p:cNvSpPr/>
            <p:nvPr/>
          </p:nvSpPr>
          <p:spPr>
            <a:xfrm>
              <a:off x="1583030" y="4529911"/>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1"/>
            <p:cNvSpPr/>
            <p:nvPr/>
          </p:nvSpPr>
          <p:spPr>
            <a:xfrm>
              <a:off x="1441108" y="4518125"/>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1"/>
            <p:cNvSpPr/>
            <p:nvPr/>
          </p:nvSpPr>
          <p:spPr>
            <a:xfrm flipH="1">
              <a:off x="5767046" y="457731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1"/>
            <p:cNvSpPr/>
            <p:nvPr/>
          </p:nvSpPr>
          <p:spPr>
            <a:xfrm flipH="1">
              <a:off x="5918283" y="456553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1"/>
            <p:cNvSpPr/>
            <p:nvPr/>
          </p:nvSpPr>
          <p:spPr>
            <a:xfrm flipH="1">
              <a:off x="3228777" y="4602367"/>
              <a:ext cx="69459" cy="69702"/>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1"/>
            <p:cNvSpPr/>
            <p:nvPr/>
          </p:nvSpPr>
          <p:spPr>
            <a:xfrm flipH="1">
              <a:off x="3380014" y="4590581"/>
              <a:ext cx="60144" cy="62448"/>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1"/>
            <p:cNvSpPr/>
            <p:nvPr/>
          </p:nvSpPr>
          <p:spPr>
            <a:xfrm rot="-311666">
              <a:off x="4096754" y="46304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1"/>
            <p:cNvSpPr/>
            <p:nvPr/>
          </p:nvSpPr>
          <p:spPr>
            <a:xfrm rot="-392198">
              <a:off x="3942938" y="46344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1"/>
            <p:cNvSpPr/>
            <p:nvPr/>
          </p:nvSpPr>
          <p:spPr>
            <a:xfrm rot="-311666">
              <a:off x="6638372" y="4644749"/>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1"/>
            <p:cNvSpPr/>
            <p:nvPr/>
          </p:nvSpPr>
          <p:spPr>
            <a:xfrm rot="-392198">
              <a:off x="6484557" y="4648745"/>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1"/>
            <p:cNvSpPr/>
            <p:nvPr/>
          </p:nvSpPr>
          <p:spPr>
            <a:xfrm rot="-311666">
              <a:off x="7699854" y="46458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1"/>
            <p:cNvSpPr/>
            <p:nvPr/>
          </p:nvSpPr>
          <p:spPr>
            <a:xfrm rot="-392198">
              <a:off x="7546038" y="46498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1"/>
            <p:cNvSpPr/>
            <p:nvPr/>
          </p:nvSpPr>
          <p:spPr>
            <a:xfrm rot="-311666">
              <a:off x="2463316" y="4605762"/>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1"/>
            <p:cNvSpPr/>
            <p:nvPr/>
          </p:nvSpPr>
          <p:spPr>
            <a:xfrm rot="-392198">
              <a:off x="2309500" y="4609757"/>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1"/>
            <p:cNvSpPr/>
            <p:nvPr/>
          </p:nvSpPr>
          <p:spPr>
            <a:xfrm rot="-311666">
              <a:off x="747579" y="4675687"/>
              <a:ext cx="69746" cy="69989"/>
            </a:xfrm>
            <a:custGeom>
              <a:avLst/>
              <a:gdLst/>
              <a:ahLst/>
              <a:cxnLst/>
              <a:rect l="l" t="t" r="r" b="b"/>
              <a:pathLst>
                <a:path w="1262894" h="1267301" extrusionOk="0">
                  <a:moveTo>
                    <a:pt x="231059" y="1122190"/>
                  </a:moveTo>
                  <a:cubicBezTo>
                    <a:pt x="514968" y="1352060"/>
                    <a:pt x="900540" y="1299990"/>
                    <a:pt x="1120059" y="1028464"/>
                  </a:cubicBezTo>
                  <a:cubicBezTo>
                    <a:pt x="1339579" y="756938"/>
                    <a:pt x="1304209" y="308501"/>
                    <a:pt x="1026778" y="139464"/>
                  </a:cubicBezTo>
                  <a:cubicBezTo>
                    <a:pt x="749346" y="-29573"/>
                    <a:pt x="340025" y="-94216"/>
                    <a:pt x="137778" y="233190"/>
                  </a:cubicBezTo>
                  <a:cubicBezTo>
                    <a:pt x="-64469" y="560596"/>
                    <a:pt x="-52785" y="892256"/>
                    <a:pt x="231059" y="112219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1"/>
            <p:cNvSpPr/>
            <p:nvPr/>
          </p:nvSpPr>
          <p:spPr>
            <a:xfrm rot="-392198">
              <a:off x="593763" y="4679682"/>
              <a:ext cx="59913" cy="62209"/>
            </a:xfrm>
            <a:custGeom>
              <a:avLst/>
              <a:gdLst/>
              <a:ahLst/>
              <a:cxnLst/>
              <a:rect l="l" t="t" r="r" b="b"/>
              <a:pathLst>
                <a:path w="248016" h="257519" extrusionOk="0">
                  <a:moveTo>
                    <a:pt x="34797" y="41482"/>
                  </a:moveTo>
                  <a:cubicBezTo>
                    <a:pt x="-15305" y="89424"/>
                    <a:pt x="-9653" y="162830"/>
                    <a:pt x="41147" y="218393"/>
                  </a:cubicBezTo>
                  <a:cubicBezTo>
                    <a:pt x="91947" y="273955"/>
                    <a:pt x="178624" y="269193"/>
                    <a:pt x="218057" y="211408"/>
                  </a:cubicBezTo>
                  <a:cubicBezTo>
                    <a:pt x="257491" y="153623"/>
                    <a:pt x="260603" y="87011"/>
                    <a:pt x="211707" y="34497"/>
                  </a:cubicBezTo>
                  <a:cubicBezTo>
                    <a:pt x="162813" y="-18017"/>
                    <a:pt x="84962" y="-6460"/>
                    <a:pt x="34797" y="4148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1"/>
            <p:cNvSpPr/>
            <p:nvPr/>
          </p:nvSpPr>
          <p:spPr>
            <a:xfrm rot="1498374">
              <a:off x="4099383" y="4682386"/>
              <a:ext cx="123962" cy="138116"/>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2" name="Google Shape;212;p11"/>
            <p:cNvSpPr/>
            <p:nvPr/>
          </p:nvSpPr>
          <p:spPr>
            <a:xfrm rot="2700242">
              <a:off x="579912" y="4640102"/>
              <a:ext cx="251162" cy="279858"/>
            </a:xfrm>
            <a:custGeom>
              <a:avLst/>
              <a:gdLst/>
              <a:ahLst/>
              <a:cxnLst/>
              <a:rect l="l" t="t" r="r" b="b"/>
              <a:pathLst>
                <a:path w="10002" h="11144" extrusionOk="0">
                  <a:moveTo>
                    <a:pt x="0" y="11144"/>
                  </a:moveTo>
                  <a:cubicBezTo>
                    <a:pt x="4895" y="10166"/>
                    <a:pt x="10002" y="4991"/>
                    <a:pt x="10002" y="0"/>
                  </a:cubicBezTo>
                </a:path>
              </a:pathLst>
            </a:custGeom>
            <a:noFill/>
            <a:ln w="38100" cap="rnd" cmpd="sng">
              <a:solidFill>
                <a:schemeClr val="lt1"/>
              </a:solidFill>
              <a:prstDash val="solid"/>
              <a:round/>
              <a:headEnd type="none" w="med" len="med"/>
              <a:tailEnd type="none" w="med" len="med"/>
            </a:ln>
          </p:spPr>
        </p:sp>
        <p:sp>
          <p:nvSpPr>
            <p:cNvPr id="213" name="Google Shape;213;p11"/>
            <p:cNvSpPr/>
            <p:nvPr/>
          </p:nvSpPr>
          <p:spPr>
            <a:xfrm>
              <a:off x="2328621" y="4644669"/>
              <a:ext cx="170700" cy="170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6533530" y="4690100"/>
              <a:ext cx="122700" cy="122700"/>
            </a:xfrm>
            <a:prstGeom prst="pie">
              <a:avLst>
                <a:gd name="adj1" fmla="val 0"/>
                <a:gd name="adj2" fmla="val 1085293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7620925" y="4750629"/>
              <a:ext cx="75900" cy="1056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ly blank">
  <p:cSld name="CUSTOM">
    <p:spTree>
      <p:nvGrpSpPr>
        <p:cNvPr id="1" name="Shape 216"/>
        <p:cNvGrpSpPr/>
        <p:nvPr/>
      </p:nvGrpSpPr>
      <p:grpSpPr>
        <a:xfrm>
          <a:off x="0" y="0"/>
          <a:ext cx="0" cy="0"/>
          <a:chOff x="0" y="0"/>
          <a:chExt cx="0" cy="0"/>
        </a:xfrm>
      </p:grpSpPr>
      <p:sp>
        <p:nvSpPr>
          <p:cNvPr id="217" name="Google Shape;217;p12"/>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48125" y="593125"/>
            <a:ext cx="6167100" cy="3963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1pPr>
            <a:lvl2pPr lvl="1"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2pPr>
            <a:lvl3pPr lvl="2"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3pPr>
            <a:lvl4pPr lvl="3"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4pPr>
            <a:lvl5pPr lvl="4"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5pPr>
            <a:lvl6pPr lvl="5"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6pPr>
            <a:lvl7pPr lvl="6"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7pPr>
            <a:lvl8pPr lvl="7"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8pPr>
            <a:lvl9pPr lvl="8" rtl="0">
              <a:lnSpc>
                <a:spcPct val="90000"/>
              </a:lnSpc>
              <a:spcBef>
                <a:spcPts val="0"/>
              </a:spcBef>
              <a:spcAft>
                <a:spcPts val="0"/>
              </a:spcAft>
              <a:buClr>
                <a:schemeClr val="dk1"/>
              </a:buClr>
              <a:buSzPts val="3000"/>
              <a:buFont typeface="Walter Turncoat"/>
              <a:buNone/>
              <a:defRPr sz="3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548125" y="1271600"/>
            <a:ext cx="6167100" cy="32979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1"/>
              </a:buClr>
              <a:buSzPts val="2000"/>
              <a:buFont typeface="Nunito"/>
              <a:buChar char="➜"/>
              <a:defRPr sz="2400">
                <a:solidFill>
                  <a:schemeClr val="dk2"/>
                </a:solidFill>
                <a:latin typeface="Nunito"/>
                <a:ea typeface="Nunito"/>
                <a:cs typeface="Nunito"/>
                <a:sym typeface="Nunito"/>
              </a:defRPr>
            </a:lvl1pPr>
            <a:lvl2pPr marL="914400" lvl="1"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2pPr>
            <a:lvl3pPr marL="1371600" lvl="2" indent="-381000" rtl="0">
              <a:lnSpc>
                <a:spcPct val="115000"/>
              </a:lnSpc>
              <a:spcBef>
                <a:spcPts val="800"/>
              </a:spcBef>
              <a:spcAft>
                <a:spcPts val="0"/>
              </a:spcAft>
              <a:buClr>
                <a:schemeClr val="accent1"/>
              </a:buClr>
              <a:buSzPts val="2400"/>
              <a:buFont typeface="Nunito"/>
              <a:buChar char="-"/>
              <a:defRPr sz="2400">
                <a:solidFill>
                  <a:schemeClr val="dk2"/>
                </a:solidFill>
                <a:latin typeface="Nunito"/>
                <a:ea typeface="Nunito"/>
                <a:cs typeface="Nunito"/>
                <a:sym typeface="Nunito"/>
              </a:defRPr>
            </a:lvl3pPr>
            <a:lvl4pPr marL="1828800" lvl="3"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4pPr>
            <a:lvl5pPr marL="2286000" lvl="4"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5pPr>
            <a:lvl6pPr marL="2743200" lvl="5"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6pPr>
            <a:lvl7pPr marL="3200400" lvl="6"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7pPr>
            <a:lvl8pPr marL="3657600" lvl="7" indent="-381000" rtl="0">
              <a:lnSpc>
                <a:spcPct val="115000"/>
              </a:lnSpc>
              <a:spcBef>
                <a:spcPts val="800"/>
              </a:spcBef>
              <a:spcAft>
                <a:spcPts val="0"/>
              </a:spcAft>
              <a:buClr>
                <a:schemeClr val="dk2"/>
              </a:buClr>
              <a:buSzPts val="2400"/>
              <a:buFont typeface="Nunito"/>
              <a:buChar char="○"/>
              <a:defRPr sz="2400">
                <a:solidFill>
                  <a:schemeClr val="dk2"/>
                </a:solidFill>
                <a:latin typeface="Nunito"/>
                <a:ea typeface="Nunito"/>
                <a:cs typeface="Nunito"/>
                <a:sym typeface="Nunito"/>
              </a:defRPr>
            </a:lvl8pPr>
            <a:lvl9pPr marL="4114800" lvl="8" indent="-381000" rtl="0">
              <a:lnSpc>
                <a:spcPct val="115000"/>
              </a:lnSpc>
              <a:spcBef>
                <a:spcPts val="800"/>
              </a:spcBef>
              <a:spcAft>
                <a:spcPts val="800"/>
              </a:spcAft>
              <a:buClr>
                <a:schemeClr val="dk2"/>
              </a:buClr>
              <a:buSzPts val="2400"/>
              <a:buFont typeface="Nunito"/>
              <a:buChar char="■"/>
              <a:defRPr sz="24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84" y="199526"/>
            <a:ext cx="548700" cy="393600"/>
          </a:xfrm>
          <a:prstGeom prst="rect">
            <a:avLst/>
          </a:prstGeom>
          <a:noFill/>
          <a:ln>
            <a:noFill/>
          </a:ln>
        </p:spPr>
        <p:txBody>
          <a:bodyPr spcFirstLastPara="1" wrap="square" lIns="0" tIns="0" rIns="0" bIns="0" anchor="t" anchorCtr="0">
            <a:noAutofit/>
          </a:bodyPr>
          <a:lstStyle>
            <a:lvl1pPr lvl="0" algn="r" rtl="0">
              <a:buNone/>
              <a:defRPr sz="1300">
                <a:solidFill>
                  <a:schemeClr val="lt2"/>
                </a:solidFill>
                <a:latin typeface="Walter Turncoat"/>
                <a:ea typeface="Walter Turncoat"/>
                <a:cs typeface="Walter Turncoat"/>
                <a:sym typeface="Walter Turncoat"/>
              </a:defRPr>
            </a:lvl1pPr>
            <a:lvl2pPr lvl="1" algn="r" rtl="0">
              <a:buNone/>
              <a:defRPr sz="1300">
                <a:solidFill>
                  <a:schemeClr val="lt2"/>
                </a:solidFill>
                <a:latin typeface="Walter Turncoat"/>
                <a:ea typeface="Walter Turncoat"/>
                <a:cs typeface="Walter Turncoat"/>
                <a:sym typeface="Walter Turncoat"/>
              </a:defRPr>
            </a:lvl2pPr>
            <a:lvl3pPr lvl="2" algn="r" rtl="0">
              <a:buNone/>
              <a:defRPr sz="1300">
                <a:solidFill>
                  <a:schemeClr val="lt2"/>
                </a:solidFill>
                <a:latin typeface="Walter Turncoat"/>
                <a:ea typeface="Walter Turncoat"/>
                <a:cs typeface="Walter Turncoat"/>
                <a:sym typeface="Walter Turncoat"/>
              </a:defRPr>
            </a:lvl3pPr>
            <a:lvl4pPr lvl="3" algn="r" rtl="0">
              <a:buNone/>
              <a:defRPr sz="1300">
                <a:solidFill>
                  <a:schemeClr val="lt2"/>
                </a:solidFill>
                <a:latin typeface="Walter Turncoat"/>
                <a:ea typeface="Walter Turncoat"/>
                <a:cs typeface="Walter Turncoat"/>
                <a:sym typeface="Walter Turncoat"/>
              </a:defRPr>
            </a:lvl4pPr>
            <a:lvl5pPr lvl="4" algn="r" rtl="0">
              <a:buNone/>
              <a:defRPr sz="1300">
                <a:solidFill>
                  <a:schemeClr val="lt2"/>
                </a:solidFill>
                <a:latin typeface="Walter Turncoat"/>
                <a:ea typeface="Walter Turncoat"/>
                <a:cs typeface="Walter Turncoat"/>
                <a:sym typeface="Walter Turncoat"/>
              </a:defRPr>
            </a:lvl5pPr>
            <a:lvl6pPr lvl="5" algn="r" rtl="0">
              <a:buNone/>
              <a:defRPr sz="1300">
                <a:solidFill>
                  <a:schemeClr val="lt2"/>
                </a:solidFill>
                <a:latin typeface="Walter Turncoat"/>
                <a:ea typeface="Walter Turncoat"/>
                <a:cs typeface="Walter Turncoat"/>
                <a:sym typeface="Walter Turncoat"/>
              </a:defRPr>
            </a:lvl6pPr>
            <a:lvl7pPr lvl="6" algn="r" rtl="0">
              <a:buNone/>
              <a:defRPr sz="1300">
                <a:solidFill>
                  <a:schemeClr val="lt2"/>
                </a:solidFill>
                <a:latin typeface="Walter Turncoat"/>
                <a:ea typeface="Walter Turncoat"/>
                <a:cs typeface="Walter Turncoat"/>
                <a:sym typeface="Walter Turncoat"/>
              </a:defRPr>
            </a:lvl7pPr>
            <a:lvl8pPr lvl="7" algn="r" rtl="0">
              <a:buNone/>
              <a:defRPr sz="1300">
                <a:solidFill>
                  <a:schemeClr val="lt2"/>
                </a:solidFill>
                <a:latin typeface="Walter Turncoat"/>
                <a:ea typeface="Walter Turncoat"/>
                <a:cs typeface="Walter Turncoat"/>
                <a:sym typeface="Walter Turncoat"/>
              </a:defRPr>
            </a:lvl8pPr>
            <a:lvl9pPr lvl="8" algn="r" rtl="0">
              <a:buNone/>
              <a:defRPr sz="1300">
                <a:solidFill>
                  <a:schemeClr val="lt2"/>
                </a:solidFill>
                <a:latin typeface="Walter Turncoat"/>
                <a:ea typeface="Walter Turncoat"/>
                <a:cs typeface="Walter Turncoat"/>
                <a:sym typeface="Walter Turnco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60" r:id="rId10"/>
    <p:sldLayoutId id="214748366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actforyouth.net/sexual_health/community/capp/observations.cf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actforyouth.net/sexual_health/community/srae/observations.cf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ctrTitle"/>
          </p:nvPr>
        </p:nvSpPr>
        <p:spPr>
          <a:xfrm>
            <a:off x="2323325" y="565392"/>
            <a:ext cx="4497300" cy="4020568"/>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Virtual Observation and feedback</a:t>
            </a:r>
            <a:br>
              <a:rPr lang="en" dirty="0"/>
            </a:br>
            <a:br>
              <a:rPr lang="en" dirty="0"/>
            </a:br>
            <a:r>
              <a:rPr lang="en" sz="1400" dirty="0"/>
              <a:t>Heather Wynkoop Beach</a:t>
            </a:r>
            <a:br>
              <a:rPr lang="en" dirty="0"/>
            </a:br>
            <a:r>
              <a:rPr lang="en" sz="1400" dirty="0"/>
              <a:t>ACT for Youth</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FBD00-8449-46A0-873F-3E919D94AC77}"/>
              </a:ext>
            </a:extLst>
          </p:cNvPr>
          <p:cNvSpPr>
            <a:spLocks noGrp="1"/>
          </p:cNvSpPr>
          <p:nvPr>
            <p:ph type="title"/>
          </p:nvPr>
        </p:nvSpPr>
        <p:spPr>
          <a:xfrm>
            <a:off x="338575" y="2206601"/>
            <a:ext cx="6167100" cy="396300"/>
          </a:xfrm>
        </p:spPr>
        <p:txBody>
          <a:bodyPr/>
          <a:lstStyle/>
          <a:p>
            <a:pPr algn="ctr"/>
            <a:r>
              <a:rPr lang="en-US" sz="5400" dirty="0"/>
              <a:t>What to Look For</a:t>
            </a:r>
          </a:p>
        </p:txBody>
      </p:sp>
      <p:sp>
        <p:nvSpPr>
          <p:cNvPr id="3" name="Slide Number Placeholder 2">
            <a:extLst>
              <a:ext uri="{FF2B5EF4-FFF2-40B4-BE49-F238E27FC236}">
                <a16:creationId xmlns:a16="http://schemas.microsoft.com/office/drawing/2014/main" id="{0372E039-72AA-400A-8E00-9664F9022E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110797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5DB22-30C4-4221-8B06-A19F2308180D}"/>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732BE12-4610-4B47-8E3B-8C88A7D4FC1E}"/>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8416F287-FC5D-4BB8-B407-590D6AE25BF1}"/>
              </a:ext>
            </a:extLst>
          </p:cNvPr>
          <p:cNvSpPr>
            <a:spLocks noGrp="1"/>
          </p:cNvSpPr>
          <p:nvPr>
            <p:ph type="body" idx="2"/>
          </p:nvPr>
        </p:nvSpPr>
        <p:spPr/>
        <p:txBody>
          <a:bodyPr/>
          <a:lstStyle/>
          <a:p>
            <a:endParaRPr lang="en-US"/>
          </a:p>
        </p:txBody>
      </p:sp>
      <p:sp>
        <p:nvSpPr>
          <p:cNvPr id="5" name="Slide Number Placeholder 4">
            <a:extLst>
              <a:ext uri="{FF2B5EF4-FFF2-40B4-BE49-F238E27FC236}">
                <a16:creationId xmlns:a16="http://schemas.microsoft.com/office/drawing/2014/main" id="{D545E319-1CE3-4A2E-904E-C24B16991A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6" name="Text Placeholder 5">
            <a:extLst>
              <a:ext uri="{FF2B5EF4-FFF2-40B4-BE49-F238E27FC236}">
                <a16:creationId xmlns:a16="http://schemas.microsoft.com/office/drawing/2014/main" id="{81A48FAF-694B-4093-BEB2-BE0F576CEDBE}"/>
              </a:ext>
            </a:extLst>
          </p:cNvPr>
          <p:cNvSpPr>
            <a:spLocks noGrp="1"/>
          </p:cNvSpPr>
          <p:nvPr>
            <p:ph type="body" idx="3"/>
          </p:nvPr>
        </p:nvSpPr>
        <p:spPr/>
        <p:txBody>
          <a:bodyPr/>
          <a:lstStyle/>
          <a:p>
            <a:endParaRPr lang="en-US"/>
          </a:p>
        </p:txBody>
      </p:sp>
      <p:pic>
        <p:nvPicPr>
          <p:cNvPr id="8" name="Picture 7">
            <a:extLst>
              <a:ext uri="{FF2B5EF4-FFF2-40B4-BE49-F238E27FC236}">
                <a16:creationId xmlns:a16="http://schemas.microsoft.com/office/drawing/2014/main" id="{F4F5DAB2-D939-4F13-BE8A-F642CB2E3F6D}"/>
              </a:ext>
            </a:extLst>
          </p:cNvPr>
          <p:cNvPicPr>
            <a:picLocks noChangeAspect="1"/>
          </p:cNvPicPr>
          <p:nvPr/>
        </p:nvPicPr>
        <p:blipFill>
          <a:blip r:embed="rId3"/>
          <a:stretch>
            <a:fillRect/>
          </a:stretch>
        </p:blipFill>
        <p:spPr>
          <a:xfrm>
            <a:off x="266701" y="396326"/>
            <a:ext cx="6724650" cy="4423324"/>
          </a:xfrm>
          <a:prstGeom prst="rect">
            <a:avLst/>
          </a:prstGeom>
        </p:spPr>
      </p:pic>
    </p:spTree>
    <p:extLst>
      <p:ext uri="{BB962C8B-B14F-4D97-AF65-F5344CB8AC3E}">
        <p14:creationId xmlns:p14="http://schemas.microsoft.com/office/powerpoint/2010/main" val="252238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41FB6-8DBD-4A2A-8D05-CEA917F0C3D6}"/>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73E80745-5320-4B31-A954-8CEDEB0CFA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a:extLst>
              <a:ext uri="{FF2B5EF4-FFF2-40B4-BE49-F238E27FC236}">
                <a16:creationId xmlns:a16="http://schemas.microsoft.com/office/drawing/2014/main" id="{83117A74-4FA0-45CD-9460-638CE3504901}"/>
              </a:ext>
            </a:extLst>
          </p:cNvPr>
          <p:cNvPicPr>
            <a:picLocks noChangeAspect="1"/>
          </p:cNvPicPr>
          <p:nvPr/>
        </p:nvPicPr>
        <p:blipFill>
          <a:blip r:embed="rId2"/>
          <a:stretch>
            <a:fillRect/>
          </a:stretch>
        </p:blipFill>
        <p:spPr>
          <a:xfrm>
            <a:off x="359837" y="309562"/>
            <a:ext cx="6621988" cy="4524375"/>
          </a:xfrm>
          <a:prstGeom prst="rect">
            <a:avLst/>
          </a:prstGeom>
        </p:spPr>
      </p:pic>
    </p:spTree>
    <p:extLst>
      <p:ext uri="{BB962C8B-B14F-4D97-AF65-F5344CB8AC3E}">
        <p14:creationId xmlns:p14="http://schemas.microsoft.com/office/powerpoint/2010/main" val="487125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7"/>
          <p:cNvSpPr txBox="1">
            <a:spLocks noGrp="1"/>
          </p:cNvSpPr>
          <p:nvPr>
            <p:ph type="ctrTitle"/>
          </p:nvPr>
        </p:nvSpPr>
        <p:spPr>
          <a:xfrm>
            <a:off x="2332650" y="1346721"/>
            <a:ext cx="4478700" cy="1007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endParaRPr dirty="0">
              <a:solidFill>
                <a:schemeClr val="accent6"/>
              </a:solidFill>
            </a:endParaRPr>
          </a:p>
          <a:p>
            <a:pPr marL="0" lvl="0" indent="0" algn="ctr" rtl="0">
              <a:spcBef>
                <a:spcPts val="0"/>
              </a:spcBef>
              <a:spcAft>
                <a:spcPts val="0"/>
              </a:spcAft>
              <a:buNone/>
            </a:pPr>
            <a:br>
              <a:rPr lang="en" dirty="0"/>
            </a:br>
            <a:r>
              <a:rPr lang="en" dirty="0"/>
              <a:t>Feedback</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210870" y="109321"/>
            <a:ext cx="2132655"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2000" b="1" dirty="0">
                <a:latin typeface="Walter Turncoat" panose="020B0604020202020204" charset="0"/>
                <a:cs typeface="Times New Roman" panose="02020603050405020304" pitchFamily="18" charset="0"/>
              </a:rPr>
              <a:t>Johari Window</a:t>
            </a:r>
          </a:p>
          <a:p>
            <a:pPr algn="ctr" eaLnBrk="0" fontAlgn="base" hangingPunct="0">
              <a:spcBef>
                <a:spcPct val="0"/>
              </a:spcBef>
              <a:spcAft>
                <a:spcPct val="0"/>
              </a:spcAft>
            </a:pPr>
            <a:endParaRPr lang="en-US" altLang="en-US" sz="1350" dirty="0">
              <a:solidFill>
                <a:srgbClr val="000000"/>
              </a:solidFill>
              <a:latin typeface="Arial" panose="020B0604020202020204" pitchFamily="34" charset="0"/>
              <a:cs typeface="Times New Roman" panose="02020603050405020304" pitchFamily="18" charset="0"/>
            </a:endParaRPr>
          </a:p>
        </p:txBody>
      </p:sp>
      <p:sp>
        <p:nvSpPr>
          <p:cNvPr id="43011" name="Rectangle 3"/>
          <p:cNvSpPr>
            <a:spLocks noChangeArrowheads="1"/>
          </p:cNvSpPr>
          <p:nvPr/>
        </p:nvSpPr>
        <p:spPr bwMode="auto">
          <a:xfrm>
            <a:off x="1333500" y="802500"/>
            <a:ext cx="1572866" cy="9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2pPr>
            <a:lvl3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3pPr>
            <a:lvl4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4pPr>
            <a:lvl5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825">
              <a:solidFill>
                <a:srgbClr val="000000"/>
              </a:solidFill>
              <a:latin typeface="Arial" panose="020B0604020202020204" pitchFamily="34" charset="0"/>
            </a:endParaRPr>
          </a:p>
          <a:p>
            <a:pPr eaLnBrk="0" fontAlgn="base" hangingPunct="0">
              <a:spcBef>
                <a:spcPct val="0"/>
              </a:spcBef>
              <a:spcAft>
                <a:spcPct val="0"/>
              </a:spcAft>
            </a:pPr>
            <a:br>
              <a:rPr lang="en-US" altLang="en-US" sz="1350">
                <a:solidFill>
                  <a:srgbClr val="000000"/>
                </a:solidFill>
                <a:latin typeface="Arial" panose="020B0604020202020204" pitchFamily="34" charset="0"/>
              </a:rPr>
            </a:br>
            <a:endParaRPr lang="en-US" altLang="en-US" sz="1350">
              <a:solidFill>
                <a:srgbClr val="000000"/>
              </a:solidFill>
              <a:latin typeface="Arial" panose="020B0604020202020204" pitchFamily="34" charset="0"/>
            </a:endParaRPr>
          </a:p>
          <a:p>
            <a:pPr eaLnBrk="0" fontAlgn="base" hangingPunct="0">
              <a:spcBef>
                <a:spcPct val="0"/>
              </a:spcBef>
              <a:spcAft>
                <a:spcPct val="0"/>
              </a:spcAft>
            </a:pPr>
            <a:r>
              <a:rPr lang="en-US" altLang="en-US" sz="900">
                <a:solidFill>
                  <a:srgbClr val="000000"/>
                </a:solidFill>
                <a:latin typeface="Arial" panose="020B0604020202020204" pitchFamily="34" charset="0"/>
                <a:cs typeface="Times New Roman" panose="02020603050405020304" pitchFamily="18" charset="0"/>
              </a:rPr>
              <a:t>			</a:t>
            </a:r>
            <a:endParaRPr lang="en-US" altLang="en-US" sz="825">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pPr>
            <a:endParaRPr lang="en-US" altLang="en-US" sz="1350">
              <a:solidFill>
                <a:srgbClr val="000000"/>
              </a:solidFill>
              <a:latin typeface="Arial" panose="020B0604020202020204" pitchFamily="34" charset="0"/>
              <a:cs typeface="Times New Roman" panose="02020603050405020304" pitchFamily="18" charset="0"/>
            </a:endParaRPr>
          </a:p>
        </p:txBody>
      </p:sp>
      <p:sp>
        <p:nvSpPr>
          <p:cNvPr id="43012" name="Rectangle 4"/>
          <p:cNvSpPr>
            <a:spLocks noChangeArrowheads="1"/>
          </p:cNvSpPr>
          <p:nvPr/>
        </p:nvSpPr>
        <p:spPr bwMode="auto">
          <a:xfrm>
            <a:off x="1333501" y="161803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28600"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228600" algn="l"/>
              </a:tabLst>
              <a:defRPr sz="2400">
                <a:solidFill>
                  <a:schemeClr val="tx1"/>
                </a:solidFill>
                <a:latin typeface="Tahoma" panose="020B0604030504040204" pitchFamily="34" charset="0"/>
                <a:ea typeface="ＭＳ Ｐゴシック" panose="020B0600070205080204" pitchFamily="34" charset="-128"/>
              </a:defRPr>
            </a:lvl2pPr>
            <a:lvl3pPr>
              <a:tabLst>
                <a:tab pos="228600" algn="l"/>
              </a:tabLst>
              <a:defRPr sz="2400">
                <a:solidFill>
                  <a:schemeClr val="tx1"/>
                </a:solidFill>
                <a:latin typeface="Tahoma" panose="020B0604030504040204" pitchFamily="34" charset="0"/>
                <a:ea typeface="ＭＳ Ｐゴシック" panose="020B0600070205080204" pitchFamily="34" charset="-128"/>
              </a:defRPr>
            </a:lvl3pPr>
            <a:lvl4pPr>
              <a:tabLst>
                <a:tab pos="228600" algn="l"/>
              </a:tabLst>
              <a:defRPr sz="2400">
                <a:solidFill>
                  <a:schemeClr val="tx1"/>
                </a:solidFill>
                <a:latin typeface="Tahoma" panose="020B0604030504040204" pitchFamily="34" charset="0"/>
                <a:ea typeface="ＭＳ Ｐゴシック" panose="020B0600070205080204" pitchFamily="34" charset="-128"/>
              </a:defRPr>
            </a:lvl4pPr>
            <a:lvl5pPr>
              <a:tabLst>
                <a:tab pos="228600"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1350">
              <a:solidFill>
                <a:srgbClr val="000000"/>
              </a:solidFill>
              <a:latin typeface="Arial" panose="020B0604020202020204" pitchFamily="34" charset="0"/>
            </a:endParaRPr>
          </a:p>
        </p:txBody>
      </p:sp>
      <p:sp>
        <p:nvSpPr>
          <p:cNvPr id="43013" name="Text Box 6"/>
          <p:cNvSpPr txBox="1">
            <a:spLocks noChangeArrowheads="1"/>
          </p:cNvSpPr>
          <p:nvPr/>
        </p:nvSpPr>
        <p:spPr bwMode="auto">
          <a:xfrm>
            <a:off x="3001566" y="1377569"/>
            <a:ext cx="1438275" cy="1338263"/>
          </a:xfrm>
          <a:prstGeom prst="rect">
            <a:avLst/>
          </a:prstGeom>
          <a:solidFill>
            <a:schemeClr val="tx1"/>
          </a:solidFill>
          <a:ln w="25400">
            <a:solidFill>
              <a:schemeClr val="bg1"/>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1350">
              <a:solidFill>
                <a:srgbClr val="000000"/>
              </a:solidFill>
              <a:latin typeface="Arial" panose="020B0604020202020204" pitchFamily="34" charset="0"/>
            </a:endParaRPr>
          </a:p>
        </p:txBody>
      </p:sp>
      <p:sp>
        <p:nvSpPr>
          <p:cNvPr id="43014" name="Text Box 7"/>
          <p:cNvSpPr txBox="1">
            <a:spLocks noChangeArrowheads="1"/>
          </p:cNvSpPr>
          <p:nvPr/>
        </p:nvSpPr>
        <p:spPr bwMode="auto">
          <a:xfrm>
            <a:off x="3010403" y="2717206"/>
            <a:ext cx="1438275" cy="1338263"/>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p:txBody>
      </p:sp>
      <p:sp>
        <p:nvSpPr>
          <p:cNvPr id="43015" name="Text Box 8"/>
          <p:cNvSpPr txBox="1">
            <a:spLocks noChangeArrowheads="1"/>
          </p:cNvSpPr>
          <p:nvPr/>
        </p:nvSpPr>
        <p:spPr bwMode="auto">
          <a:xfrm>
            <a:off x="4439841" y="1372472"/>
            <a:ext cx="1465660" cy="1337072"/>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1350" dirty="0">
              <a:solidFill>
                <a:srgbClr val="000000"/>
              </a:solidFill>
              <a:latin typeface="Arial" panose="020B0604020202020204" pitchFamily="34" charset="0"/>
            </a:endParaRPr>
          </a:p>
        </p:txBody>
      </p:sp>
      <p:sp>
        <p:nvSpPr>
          <p:cNvPr id="43016" name="Text Box 9"/>
          <p:cNvSpPr txBox="1">
            <a:spLocks noChangeArrowheads="1"/>
          </p:cNvSpPr>
          <p:nvPr/>
        </p:nvSpPr>
        <p:spPr bwMode="auto">
          <a:xfrm>
            <a:off x="4448125" y="2721026"/>
            <a:ext cx="1465660" cy="1334443"/>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1350" dirty="0">
              <a:solidFill>
                <a:srgbClr val="000000"/>
              </a:solidFill>
              <a:latin typeface="Arial" panose="020B0604020202020204" pitchFamily="34" charset="0"/>
            </a:endParaRPr>
          </a:p>
        </p:txBody>
      </p:sp>
      <p:sp>
        <p:nvSpPr>
          <p:cNvPr id="43017" name="Rectangle 10"/>
          <p:cNvSpPr>
            <a:spLocks noChangeArrowheads="1"/>
          </p:cNvSpPr>
          <p:nvPr/>
        </p:nvSpPr>
        <p:spPr bwMode="auto">
          <a:xfrm>
            <a:off x="3143870" y="822866"/>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Self</a:t>
            </a:r>
          </a:p>
        </p:txBody>
      </p:sp>
      <p:sp>
        <p:nvSpPr>
          <p:cNvPr id="43018" name="Rectangle 11"/>
          <p:cNvSpPr>
            <a:spLocks noChangeArrowheads="1"/>
          </p:cNvSpPr>
          <p:nvPr/>
        </p:nvSpPr>
        <p:spPr bwMode="auto">
          <a:xfrm>
            <a:off x="4572000" y="822866"/>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Not Known to Self</a:t>
            </a:r>
          </a:p>
        </p:txBody>
      </p:sp>
      <p:sp>
        <p:nvSpPr>
          <p:cNvPr id="43019" name="Rectangle 12"/>
          <p:cNvSpPr>
            <a:spLocks noChangeArrowheads="1"/>
          </p:cNvSpPr>
          <p:nvPr/>
        </p:nvSpPr>
        <p:spPr bwMode="auto">
          <a:xfrm>
            <a:off x="1818135" y="1788773"/>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Others</a:t>
            </a:r>
          </a:p>
        </p:txBody>
      </p:sp>
      <p:sp>
        <p:nvSpPr>
          <p:cNvPr id="43020" name="Rectangle 13"/>
          <p:cNvSpPr>
            <a:spLocks noChangeArrowheads="1"/>
          </p:cNvSpPr>
          <p:nvPr/>
        </p:nvSpPr>
        <p:spPr bwMode="auto">
          <a:xfrm>
            <a:off x="1818135" y="3186312"/>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dirty="0">
                <a:solidFill>
                  <a:srgbClr val="000000"/>
                </a:solidFill>
                <a:latin typeface="Times New Roman" panose="02020603050405020304" pitchFamily="18" charset="0"/>
              </a:rPr>
              <a:t> </a:t>
            </a:r>
            <a:r>
              <a:rPr lang="en-US" altLang="en-US" sz="1050" b="1" dirty="0">
                <a:solidFill>
                  <a:srgbClr val="000000"/>
                </a:solidFill>
                <a:latin typeface="Walter Turncoat" panose="020B0604020202020204" charset="0"/>
              </a:rPr>
              <a:t>Not Known to Others</a:t>
            </a:r>
          </a:p>
        </p:txBody>
      </p:sp>
    </p:spTree>
    <p:extLst>
      <p:ext uri="{BB962C8B-B14F-4D97-AF65-F5344CB8AC3E}">
        <p14:creationId xmlns:p14="http://schemas.microsoft.com/office/powerpoint/2010/main" val="211954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210870" y="109321"/>
            <a:ext cx="2132655"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2000" b="1" dirty="0">
                <a:latin typeface="Walter Turncoat" panose="020B0604020202020204" charset="0"/>
                <a:cs typeface="Times New Roman" panose="02020603050405020304" pitchFamily="18" charset="0"/>
              </a:rPr>
              <a:t>Johari Window</a:t>
            </a:r>
          </a:p>
          <a:p>
            <a:pPr algn="ctr" eaLnBrk="0" fontAlgn="base" hangingPunct="0">
              <a:spcBef>
                <a:spcPct val="0"/>
              </a:spcBef>
              <a:spcAft>
                <a:spcPct val="0"/>
              </a:spcAft>
            </a:pPr>
            <a:endParaRPr lang="en-US" altLang="en-US" sz="1350" dirty="0">
              <a:solidFill>
                <a:srgbClr val="000000"/>
              </a:solidFill>
              <a:latin typeface="Arial" panose="020B0604020202020204" pitchFamily="34" charset="0"/>
              <a:cs typeface="Times New Roman" panose="02020603050405020304" pitchFamily="18" charset="0"/>
            </a:endParaRPr>
          </a:p>
        </p:txBody>
      </p:sp>
      <p:sp>
        <p:nvSpPr>
          <p:cNvPr id="43011" name="Rectangle 3"/>
          <p:cNvSpPr>
            <a:spLocks noChangeArrowheads="1"/>
          </p:cNvSpPr>
          <p:nvPr/>
        </p:nvSpPr>
        <p:spPr bwMode="auto">
          <a:xfrm>
            <a:off x="1333500" y="802500"/>
            <a:ext cx="1572866" cy="9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2pPr>
            <a:lvl3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3pPr>
            <a:lvl4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4pPr>
            <a:lvl5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825">
              <a:solidFill>
                <a:srgbClr val="000000"/>
              </a:solidFill>
              <a:latin typeface="Arial" panose="020B0604020202020204" pitchFamily="34" charset="0"/>
            </a:endParaRPr>
          </a:p>
          <a:p>
            <a:pPr eaLnBrk="0" fontAlgn="base" hangingPunct="0">
              <a:spcBef>
                <a:spcPct val="0"/>
              </a:spcBef>
              <a:spcAft>
                <a:spcPct val="0"/>
              </a:spcAft>
            </a:pPr>
            <a:br>
              <a:rPr lang="en-US" altLang="en-US" sz="1350">
                <a:solidFill>
                  <a:srgbClr val="000000"/>
                </a:solidFill>
                <a:latin typeface="Arial" panose="020B0604020202020204" pitchFamily="34" charset="0"/>
              </a:rPr>
            </a:br>
            <a:endParaRPr lang="en-US" altLang="en-US" sz="1350">
              <a:solidFill>
                <a:srgbClr val="000000"/>
              </a:solidFill>
              <a:latin typeface="Arial" panose="020B0604020202020204" pitchFamily="34" charset="0"/>
            </a:endParaRPr>
          </a:p>
          <a:p>
            <a:pPr eaLnBrk="0" fontAlgn="base" hangingPunct="0">
              <a:spcBef>
                <a:spcPct val="0"/>
              </a:spcBef>
              <a:spcAft>
                <a:spcPct val="0"/>
              </a:spcAft>
            </a:pPr>
            <a:r>
              <a:rPr lang="en-US" altLang="en-US" sz="900">
                <a:solidFill>
                  <a:srgbClr val="000000"/>
                </a:solidFill>
                <a:latin typeface="Arial" panose="020B0604020202020204" pitchFamily="34" charset="0"/>
                <a:cs typeface="Times New Roman" panose="02020603050405020304" pitchFamily="18" charset="0"/>
              </a:rPr>
              <a:t>			</a:t>
            </a:r>
            <a:endParaRPr lang="en-US" altLang="en-US" sz="825">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pPr>
            <a:endParaRPr lang="en-US" altLang="en-US" sz="1350">
              <a:solidFill>
                <a:srgbClr val="000000"/>
              </a:solidFill>
              <a:latin typeface="Arial" panose="020B0604020202020204" pitchFamily="34" charset="0"/>
              <a:cs typeface="Times New Roman" panose="02020603050405020304" pitchFamily="18" charset="0"/>
            </a:endParaRPr>
          </a:p>
        </p:txBody>
      </p:sp>
      <p:sp>
        <p:nvSpPr>
          <p:cNvPr id="43012" name="Rectangle 4"/>
          <p:cNvSpPr>
            <a:spLocks noChangeArrowheads="1"/>
          </p:cNvSpPr>
          <p:nvPr/>
        </p:nvSpPr>
        <p:spPr bwMode="auto">
          <a:xfrm>
            <a:off x="1333501" y="161803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28600"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228600" algn="l"/>
              </a:tabLst>
              <a:defRPr sz="2400">
                <a:solidFill>
                  <a:schemeClr val="tx1"/>
                </a:solidFill>
                <a:latin typeface="Tahoma" panose="020B0604030504040204" pitchFamily="34" charset="0"/>
                <a:ea typeface="ＭＳ Ｐゴシック" panose="020B0600070205080204" pitchFamily="34" charset="-128"/>
              </a:defRPr>
            </a:lvl2pPr>
            <a:lvl3pPr>
              <a:tabLst>
                <a:tab pos="228600" algn="l"/>
              </a:tabLst>
              <a:defRPr sz="2400">
                <a:solidFill>
                  <a:schemeClr val="tx1"/>
                </a:solidFill>
                <a:latin typeface="Tahoma" panose="020B0604030504040204" pitchFamily="34" charset="0"/>
                <a:ea typeface="ＭＳ Ｐゴシック" panose="020B0600070205080204" pitchFamily="34" charset="-128"/>
              </a:defRPr>
            </a:lvl3pPr>
            <a:lvl4pPr>
              <a:tabLst>
                <a:tab pos="228600" algn="l"/>
              </a:tabLst>
              <a:defRPr sz="2400">
                <a:solidFill>
                  <a:schemeClr val="tx1"/>
                </a:solidFill>
                <a:latin typeface="Tahoma" panose="020B0604030504040204" pitchFamily="34" charset="0"/>
                <a:ea typeface="ＭＳ Ｐゴシック" panose="020B0600070205080204" pitchFamily="34" charset="-128"/>
              </a:defRPr>
            </a:lvl4pPr>
            <a:lvl5pPr>
              <a:tabLst>
                <a:tab pos="228600"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1350">
              <a:solidFill>
                <a:srgbClr val="000000"/>
              </a:solidFill>
              <a:latin typeface="Arial" panose="020B0604020202020204" pitchFamily="34" charset="0"/>
            </a:endParaRPr>
          </a:p>
        </p:txBody>
      </p:sp>
      <p:sp>
        <p:nvSpPr>
          <p:cNvPr id="43013" name="Text Box 6"/>
          <p:cNvSpPr txBox="1">
            <a:spLocks noChangeArrowheads="1"/>
          </p:cNvSpPr>
          <p:nvPr/>
        </p:nvSpPr>
        <p:spPr bwMode="auto">
          <a:xfrm>
            <a:off x="3001566" y="1377569"/>
            <a:ext cx="1438275" cy="1338263"/>
          </a:xfrm>
          <a:prstGeom prst="rect">
            <a:avLst/>
          </a:prstGeom>
          <a:solidFill>
            <a:schemeClr val="accent1"/>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1350">
              <a:solidFill>
                <a:srgbClr val="000000"/>
              </a:solidFill>
              <a:latin typeface="Arial" panose="020B0604020202020204" pitchFamily="34" charset="0"/>
            </a:endParaRPr>
          </a:p>
        </p:txBody>
      </p:sp>
      <p:sp>
        <p:nvSpPr>
          <p:cNvPr id="43014" name="Text Box 7"/>
          <p:cNvSpPr txBox="1">
            <a:spLocks noChangeArrowheads="1"/>
          </p:cNvSpPr>
          <p:nvPr/>
        </p:nvSpPr>
        <p:spPr bwMode="auto">
          <a:xfrm>
            <a:off x="3010403" y="2717206"/>
            <a:ext cx="1438275" cy="1338263"/>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p:txBody>
      </p:sp>
      <p:sp>
        <p:nvSpPr>
          <p:cNvPr id="43015" name="Text Box 8"/>
          <p:cNvSpPr txBox="1">
            <a:spLocks noChangeArrowheads="1"/>
          </p:cNvSpPr>
          <p:nvPr/>
        </p:nvSpPr>
        <p:spPr bwMode="auto">
          <a:xfrm>
            <a:off x="4439841" y="1372472"/>
            <a:ext cx="1465660" cy="1337072"/>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1350" dirty="0">
              <a:solidFill>
                <a:srgbClr val="000000"/>
              </a:solidFill>
              <a:latin typeface="Arial" panose="020B0604020202020204" pitchFamily="34" charset="0"/>
            </a:endParaRPr>
          </a:p>
        </p:txBody>
      </p:sp>
      <p:sp>
        <p:nvSpPr>
          <p:cNvPr id="43016" name="Text Box 9"/>
          <p:cNvSpPr txBox="1">
            <a:spLocks noChangeArrowheads="1"/>
          </p:cNvSpPr>
          <p:nvPr/>
        </p:nvSpPr>
        <p:spPr bwMode="auto">
          <a:xfrm>
            <a:off x="4448125" y="2721026"/>
            <a:ext cx="1465660" cy="1334443"/>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1350" dirty="0">
              <a:solidFill>
                <a:srgbClr val="000000"/>
              </a:solidFill>
              <a:latin typeface="Arial" panose="020B0604020202020204" pitchFamily="34" charset="0"/>
            </a:endParaRPr>
          </a:p>
        </p:txBody>
      </p:sp>
      <p:sp>
        <p:nvSpPr>
          <p:cNvPr id="43017" name="Rectangle 10"/>
          <p:cNvSpPr>
            <a:spLocks noChangeArrowheads="1"/>
          </p:cNvSpPr>
          <p:nvPr/>
        </p:nvSpPr>
        <p:spPr bwMode="auto">
          <a:xfrm>
            <a:off x="3143870" y="822866"/>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Self</a:t>
            </a:r>
          </a:p>
        </p:txBody>
      </p:sp>
      <p:sp>
        <p:nvSpPr>
          <p:cNvPr id="43018" name="Rectangle 11"/>
          <p:cNvSpPr>
            <a:spLocks noChangeArrowheads="1"/>
          </p:cNvSpPr>
          <p:nvPr/>
        </p:nvSpPr>
        <p:spPr bwMode="auto">
          <a:xfrm>
            <a:off x="4572000" y="822866"/>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Not Known to Self</a:t>
            </a:r>
          </a:p>
        </p:txBody>
      </p:sp>
      <p:sp>
        <p:nvSpPr>
          <p:cNvPr id="43019" name="Rectangle 12"/>
          <p:cNvSpPr>
            <a:spLocks noChangeArrowheads="1"/>
          </p:cNvSpPr>
          <p:nvPr/>
        </p:nvSpPr>
        <p:spPr bwMode="auto">
          <a:xfrm>
            <a:off x="1818135" y="1788773"/>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Others</a:t>
            </a:r>
          </a:p>
        </p:txBody>
      </p:sp>
      <p:sp>
        <p:nvSpPr>
          <p:cNvPr id="43020" name="Rectangle 13"/>
          <p:cNvSpPr>
            <a:spLocks noChangeArrowheads="1"/>
          </p:cNvSpPr>
          <p:nvPr/>
        </p:nvSpPr>
        <p:spPr bwMode="auto">
          <a:xfrm>
            <a:off x="1818135" y="3186312"/>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dirty="0">
                <a:solidFill>
                  <a:srgbClr val="000000"/>
                </a:solidFill>
                <a:latin typeface="Times New Roman" panose="02020603050405020304" pitchFamily="18" charset="0"/>
              </a:rPr>
              <a:t> </a:t>
            </a:r>
            <a:r>
              <a:rPr lang="en-US" altLang="en-US" sz="1050" b="1" dirty="0">
                <a:solidFill>
                  <a:srgbClr val="000000"/>
                </a:solidFill>
                <a:latin typeface="Walter Turncoat" panose="020B0604020202020204" charset="0"/>
              </a:rPr>
              <a:t>Not Known to Others</a:t>
            </a:r>
          </a:p>
        </p:txBody>
      </p:sp>
      <p:sp>
        <p:nvSpPr>
          <p:cNvPr id="4113" name="Text Box 17"/>
          <p:cNvSpPr txBox="1">
            <a:spLocks noChangeArrowheads="1"/>
          </p:cNvSpPr>
          <p:nvPr/>
        </p:nvSpPr>
        <p:spPr bwMode="auto">
          <a:xfrm>
            <a:off x="3066167" y="1683217"/>
            <a:ext cx="1309072"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350" b="1" dirty="0">
                <a:solidFill>
                  <a:srgbClr val="000000"/>
                </a:solidFill>
                <a:latin typeface="Walter Turncoat" panose="020B0604020202020204" charset="0"/>
              </a:rPr>
              <a:t>Open-To-Public </a:t>
            </a:r>
          </a:p>
          <a:p>
            <a:pPr algn="ctr" fontAlgn="base">
              <a:spcBef>
                <a:spcPct val="0"/>
              </a:spcBef>
              <a:spcAft>
                <a:spcPct val="0"/>
              </a:spcAft>
            </a:pPr>
            <a:r>
              <a:rPr lang="en-US" altLang="en-US" sz="1350" b="1" dirty="0">
                <a:solidFill>
                  <a:srgbClr val="000000"/>
                </a:solidFill>
                <a:latin typeface="Walter Turncoat" panose="020B0604020202020204" charset="0"/>
              </a:rPr>
              <a:t>Self</a:t>
            </a:r>
          </a:p>
        </p:txBody>
      </p:sp>
    </p:spTree>
    <p:extLst>
      <p:ext uri="{BB962C8B-B14F-4D97-AF65-F5344CB8AC3E}">
        <p14:creationId xmlns:p14="http://schemas.microsoft.com/office/powerpoint/2010/main" val="2293134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13"/>
                                        </p:tgtEl>
                                        <p:attrNameLst>
                                          <p:attrName>style.visibility</p:attrName>
                                        </p:attrNameLst>
                                      </p:cBhvr>
                                      <p:to>
                                        <p:strVal val="visible"/>
                                      </p:to>
                                    </p:set>
                                    <p:animEffect transition="in" filter="blinds(horizontal)">
                                      <p:cBhvr>
                                        <p:cTn id="7" dur="500"/>
                                        <p:tgtEl>
                                          <p:spTgt spid="4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224833" y="108897"/>
            <a:ext cx="2122834"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r>
              <a:rPr lang="en-US" altLang="en-US" sz="2000" b="1" dirty="0">
                <a:latin typeface="Walter Turncoat" panose="020B0604020202020204" charset="0"/>
                <a:cs typeface="Times New Roman" panose="02020603050405020304" pitchFamily="18" charset="0"/>
              </a:rPr>
              <a:t>Johari Window</a:t>
            </a:r>
          </a:p>
          <a:p>
            <a:pPr eaLnBrk="0" fontAlgn="base" hangingPunct="0">
              <a:spcBef>
                <a:spcPct val="0"/>
              </a:spcBef>
              <a:spcAft>
                <a:spcPct val="0"/>
              </a:spcAft>
            </a:pPr>
            <a:endParaRPr lang="en-US" altLang="en-US" sz="1350" dirty="0">
              <a:solidFill>
                <a:srgbClr val="000000"/>
              </a:solidFill>
              <a:latin typeface="Arial" panose="020B0604020202020204" pitchFamily="34" charset="0"/>
              <a:cs typeface="Times New Roman" panose="02020603050405020304" pitchFamily="18" charset="0"/>
            </a:endParaRPr>
          </a:p>
        </p:txBody>
      </p:sp>
      <p:sp>
        <p:nvSpPr>
          <p:cNvPr id="45059" name="Rectangle 3"/>
          <p:cNvSpPr>
            <a:spLocks noChangeArrowheads="1"/>
          </p:cNvSpPr>
          <p:nvPr/>
        </p:nvSpPr>
        <p:spPr bwMode="auto">
          <a:xfrm>
            <a:off x="1333500" y="802500"/>
            <a:ext cx="1572866" cy="9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2pPr>
            <a:lvl3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3pPr>
            <a:lvl4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4pPr>
            <a:lvl5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825">
              <a:solidFill>
                <a:srgbClr val="000000"/>
              </a:solidFill>
              <a:latin typeface="Arial" panose="020B0604020202020204" pitchFamily="34" charset="0"/>
            </a:endParaRPr>
          </a:p>
          <a:p>
            <a:pPr eaLnBrk="0" fontAlgn="base" hangingPunct="0">
              <a:spcBef>
                <a:spcPct val="0"/>
              </a:spcBef>
              <a:spcAft>
                <a:spcPct val="0"/>
              </a:spcAft>
            </a:pPr>
            <a:br>
              <a:rPr lang="en-US" altLang="en-US" sz="1350">
                <a:solidFill>
                  <a:srgbClr val="000000"/>
                </a:solidFill>
                <a:latin typeface="Arial" panose="020B0604020202020204" pitchFamily="34" charset="0"/>
              </a:rPr>
            </a:br>
            <a:endParaRPr lang="en-US" altLang="en-US" sz="1350">
              <a:solidFill>
                <a:srgbClr val="000000"/>
              </a:solidFill>
              <a:latin typeface="Arial" panose="020B0604020202020204" pitchFamily="34" charset="0"/>
            </a:endParaRPr>
          </a:p>
          <a:p>
            <a:pPr eaLnBrk="0" fontAlgn="base" hangingPunct="0">
              <a:spcBef>
                <a:spcPct val="0"/>
              </a:spcBef>
              <a:spcAft>
                <a:spcPct val="0"/>
              </a:spcAft>
            </a:pPr>
            <a:r>
              <a:rPr lang="en-US" altLang="en-US" sz="900">
                <a:solidFill>
                  <a:srgbClr val="000000"/>
                </a:solidFill>
                <a:latin typeface="Arial" panose="020B0604020202020204" pitchFamily="34" charset="0"/>
                <a:cs typeface="Times New Roman" panose="02020603050405020304" pitchFamily="18" charset="0"/>
              </a:rPr>
              <a:t>			</a:t>
            </a:r>
            <a:endParaRPr lang="en-US" altLang="en-US" sz="825">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pPr>
            <a:endParaRPr lang="en-US" altLang="en-US" sz="1350">
              <a:solidFill>
                <a:srgbClr val="000000"/>
              </a:solidFill>
              <a:latin typeface="Arial" panose="020B0604020202020204" pitchFamily="34" charset="0"/>
              <a:cs typeface="Times New Roman" panose="02020603050405020304" pitchFamily="18" charset="0"/>
            </a:endParaRPr>
          </a:p>
        </p:txBody>
      </p:sp>
      <p:sp>
        <p:nvSpPr>
          <p:cNvPr id="45060" name="Rectangle 4"/>
          <p:cNvSpPr>
            <a:spLocks noChangeArrowheads="1"/>
          </p:cNvSpPr>
          <p:nvPr/>
        </p:nvSpPr>
        <p:spPr bwMode="auto">
          <a:xfrm>
            <a:off x="1333501" y="161803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28600"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228600" algn="l"/>
              </a:tabLst>
              <a:defRPr sz="2400">
                <a:solidFill>
                  <a:schemeClr val="tx1"/>
                </a:solidFill>
                <a:latin typeface="Tahoma" panose="020B0604030504040204" pitchFamily="34" charset="0"/>
                <a:ea typeface="ＭＳ Ｐゴシック" panose="020B0600070205080204" pitchFamily="34" charset="-128"/>
              </a:defRPr>
            </a:lvl2pPr>
            <a:lvl3pPr>
              <a:tabLst>
                <a:tab pos="228600" algn="l"/>
              </a:tabLst>
              <a:defRPr sz="2400">
                <a:solidFill>
                  <a:schemeClr val="tx1"/>
                </a:solidFill>
                <a:latin typeface="Tahoma" panose="020B0604030504040204" pitchFamily="34" charset="0"/>
                <a:ea typeface="ＭＳ Ｐゴシック" panose="020B0600070205080204" pitchFamily="34" charset="-128"/>
              </a:defRPr>
            </a:lvl3pPr>
            <a:lvl4pPr>
              <a:tabLst>
                <a:tab pos="228600" algn="l"/>
              </a:tabLst>
              <a:defRPr sz="2400">
                <a:solidFill>
                  <a:schemeClr val="tx1"/>
                </a:solidFill>
                <a:latin typeface="Tahoma" panose="020B0604030504040204" pitchFamily="34" charset="0"/>
                <a:ea typeface="ＭＳ Ｐゴシック" panose="020B0600070205080204" pitchFamily="34" charset="-128"/>
              </a:defRPr>
            </a:lvl4pPr>
            <a:lvl5pPr>
              <a:tabLst>
                <a:tab pos="228600"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1350">
              <a:solidFill>
                <a:srgbClr val="000000"/>
              </a:solidFill>
              <a:latin typeface="Arial" panose="020B0604020202020204" pitchFamily="34" charset="0"/>
            </a:endParaRPr>
          </a:p>
        </p:txBody>
      </p:sp>
      <p:sp>
        <p:nvSpPr>
          <p:cNvPr id="45061" name="Text Box 6"/>
          <p:cNvSpPr txBox="1">
            <a:spLocks noChangeArrowheads="1"/>
          </p:cNvSpPr>
          <p:nvPr/>
        </p:nvSpPr>
        <p:spPr bwMode="auto">
          <a:xfrm>
            <a:off x="3028950" y="1248988"/>
            <a:ext cx="1438275" cy="1338263"/>
          </a:xfrm>
          <a:prstGeom prst="rect">
            <a:avLst/>
          </a:prstGeom>
          <a:solidFill>
            <a:schemeClr val="accent1"/>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1350">
              <a:solidFill>
                <a:srgbClr val="000000"/>
              </a:solidFill>
              <a:latin typeface="Arial" panose="020B0604020202020204" pitchFamily="34" charset="0"/>
            </a:endParaRPr>
          </a:p>
        </p:txBody>
      </p:sp>
      <p:sp>
        <p:nvSpPr>
          <p:cNvPr id="45062" name="Text Box 7"/>
          <p:cNvSpPr txBox="1">
            <a:spLocks noChangeArrowheads="1"/>
          </p:cNvSpPr>
          <p:nvPr/>
        </p:nvSpPr>
        <p:spPr bwMode="auto">
          <a:xfrm>
            <a:off x="3035798" y="2587251"/>
            <a:ext cx="1438274" cy="1337072"/>
          </a:xfrm>
          <a:prstGeom prst="rect">
            <a:avLst/>
          </a:prstGeom>
          <a:solidFill>
            <a:srgbClr val="FFCCCC"/>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p:txBody>
      </p:sp>
      <p:sp>
        <p:nvSpPr>
          <p:cNvPr id="45063" name="Text Box 8"/>
          <p:cNvSpPr txBox="1">
            <a:spLocks noChangeArrowheads="1"/>
          </p:cNvSpPr>
          <p:nvPr/>
        </p:nvSpPr>
        <p:spPr bwMode="auto">
          <a:xfrm>
            <a:off x="4467225" y="1250179"/>
            <a:ext cx="1465660" cy="1337072"/>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1350" dirty="0">
              <a:solidFill>
                <a:srgbClr val="000000"/>
              </a:solidFill>
              <a:latin typeface="Arial" panose="020B0604020202020204" pitchFamily="34" charset="0"/>
            </a:endParaRPr>
          </a:p>
        </p:txBody>
      </p:sp>
      <p:sp>
        <p:nvSpPr>
          <p:cNvPr id="45064" name="Text Box 9"/>
          <p:cNvSpPr txBox="1">
            <a:spLocks noChangeArrowheads="1"/>
          </p:cNvSpPr>
          <p:nvPr/>
        </p:nvSpPr>
        <p:spPr bwMode="auto">
          <a:xfrm>
            <a:off x="4474071" y="2590823"/>
            <a:ext cx="1465660" cy="1337072"/>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1350">
              <a:solidFill>
                <a:srgbClr val="000000"/>
              </a:solidFill>
              <a:latin typeface="Arial" panose="020B0604020202020204" pitchFamily="34" charset="0"/>
            </a:endParaRPr>
          </a:p>
        </p:txBody>
      </p:sp>
      <p:sp>
        <p:nvSpPr>
          <p:cNvPr id="45065" name="Rectangle 10"/>
          <p:cNvSpPr>
            <a:spLocks noChangeArrowheads="1"/>
          </p:cNvSpPr>
          <p:nvPr/>
        </p:nvSpPr>
        <p:spPr bwMode="auto">
          <a:xfrm>
            <a:off x="3149204" y="712618"/>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Self</a:t>
            </a:r>
          </a:p>
        </p:txBody>
      </p:sp>
      <p:sp>
        <p:nvSpPr>
          <p:cNvPr id="45066" name="Rectangle 11"/>
          <p:cNvSpPr>
            <a:spLocks noChangeArrowheads="1"/>
          </p:cNvSpPr>
          <p:nvPr/>
        </p:nvSpPr>
        <p:spPr bwMode="auto">
          <a:xfrm>
            <a:off x="4572000" y="712618"/>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Not Known to Self</a:t>
            </a:r>
          </a:p>
        </p:txBody>
      </p:sp>
      <p:sp>
        <p:nvSpPr>
          <p:cNvPr id="45067" name="Rectangle 12"/>
          <p:cNvSpPr>
            <a:spLocks noChangeArrowheads="1"/>
          </p:cNvSpPr>
          <p:nvPr/>
        </p:nvSpPr>
        <p:spPr bwMode="auto">
          <a:xfrm>
            <a:off x="1892959" y="1718094"/>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Others</a:t>
            </a:r>
          </a:p>
        </p:txBody>
      </p:sp>
      <p:sp>
        <p:nvSpPr>
          <p:cNvPr id="45068" name="Rectangle 13"/>
          <p:cNvSpPr>
            <a:spLocks noChangeArrowheads="1"/>
          </p:cNvSpPr>
          <p:nvPr/>
        </p:nvSpPr>
        <p:spPr bwMode="auto">
          <a:xfrm>
            <a:off x="1876533" y="3096134"/>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Times New Roman" panose="02020603050405020304" pitchFamily="18" charset="0"/>
              </a:rPr>
              <a:t> </a:t>
            </a:r>
            <a:r>
              <a:rPr lang="en-US" altLang="en-US" sz="1050" b="1" dirty="0">
                <a:solidFill>
                  <a:srgbClr val="000000"/>
                </a:solidFill>
                <a:latin typeface="Walter Turncoat" panose="020B0604020202020204" charset="0"/>
              </a:rPr>
              <a:t>Not Known to Others</a:t>
            </a:r>
          </a:p>
        </p:txBody>
      </p:sp>
      <p:sp>
        <p:nvSpPr>
          <p:cNvPr id="45069" name="Text Box 14"/>
          <p:cNvSpPr txBox="1">
            <a:spLocks noChangeArrowheads="1"/>
          </p:cNvSpPr>
          <p:nvPr/>
        </p:nvSpPr>
        <p:spPr bwMode="auto">
          <a:xfrm>
            <a:off x="3041861" y="1581980"/>
            <a:ext cx="1375223"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350" b="1" dirty="0">
                <a:solidFill>
                  <a:srgbClr val="000000"/>
                </a:solidFill>
                <a:latin typeface="Walter Turncoat" panose="020B0604020202020204" charset="0"/>
              </a:rPr>
              <a:t>Open-To-Public </a:t>
            </a:r>
          </a:p>
          <a:p>
            <a:pPr algn="ctr" fontAlgn="base">
              <a:spcBef>
                <a:spcPct val="0"/>
              </a:spcBef>
              <a:spcAft>
                <a:spcPct val="0"/>
              </a:spcAft>
            </a:pPr>
            <a:r>
              <a:rPr lang="en-US" altLang="en-US" sz="1350" b="1" dirty="0">
                <a:solidFill>
                  <a:srgbClr val="000000"/>
                </a:solidFill>
                <a:latin typeface="Walter Turncoat" panose="020B0604020202020204" charset="0"/>
              </a:rPr>
              <a:t>Self</a:t>
            </a:r>
          </a:p>
        </p:txBody>
      </p:sp>
      <p:sp>
        <p:nvSpPr>
          <p:cNvPr id="3087" name="Text Box 15"/>
          <p:cNvSpPr txBox="1">
            <a:spLocks noChangeArrowheads="1"/>
          </p:cNvSpPr>
          <p:nvPr/>
        </p:nvSpPr>
        <p:spPr bwMode="auto">
          <a:xfrm>
            <a:off x="3269160" y="2978319"/>
            <a:ext cx="971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50000"/>
              </a:spcBef>
              <a:spcAft>
                <a:spcPct val="0"/>
              </a:spcAft>
            </a:pPr>
            <a:r>
              <a:rPr lang="en-US" altLang="en-US" sz="1350" b="1" dirty="0">
                <a:solidFill>
                  <a:srgbClr val="000000"/>
                </a:solidFill>
                <a:latin typeface="Walter Turncoat" panose="020B0604020202020204" charset="0"/>
              </a:rPr>
              <a:t>Private Self</a:t>
            </a:r>
          </a:p>
        </p:txBody>
      </p:sp>
    </p:spTree>
    <p:extLst>
      <p:ext uri="{BB962C8B-B14F-4D97-AF65-F5344CB8AC3E}">
        <p14:creationId xmlns:p14="http://schemas.microsoft.com/office/powerpoint/2010/main" val="3338991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blinds(horizontal)">
                                      <p:cBhvr>
                                        <p:cTn id="7"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538938" y="197436"/>
            <a:ext cx="2024244"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2000" b="1" dirty="0">
                <a:latin typeface="Walter Turncoat" panose="020B0604020202020204" charset="0"/>
                <a:cs typeface="Times New Roman" panose="02020603050405020304" pitchFamily="18" charset="0"/>
              </a:rPr>
              <a:t>Johari Window</a:t>
            </a:r>
          </a:p>
          <a:p>
            <a:pPr algn="ctr" eaLnBrk="0" fontAlgn="base" hangingPunct="0">
              <a:spcBef>
                <a:spcPct val="0"/>
              </a:spcBef>
              <a:spcAft>
                <a:spcPct val="0"/>
              </a:spcAft>
            </a:pPr>
            <a:endParaRPr lang="en-US" altLang="en-US" sz="1350" dirty="0">
              <a:solidFill>
                <a:srgbClr val="000000"/>
              </a:solidFill>
              <a:latin typeface="Arial" panose="020B0604020202020204" pitchFamily="34" charset="0"/>
              <a:cs typeface="Times New Roman" panose="02020603050405020304" pitchFamily="18" charset="0"/>
            </a:endParaRPr>
          </a:p>
        </p:txBody>
      </p:sp>
      <p:sp>
        <p:nvSpPr>
          <p:cNvPr id="47107" name="Rectangle 3"/>
          <p:cNvSpPr>
            <a:spLocks noChangeArrowheads="1"/>
          </p:cNvSpPr>
          <p:nvPr/>
        </p:nvSpPr>
        <p:spPr bwMode="auto">
          <a:xfrm>
            <a:off x="1333500" y="802500"/>
            <a:ext cx="1572866" cy="9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2pPr>
            <a:lvl3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3pPr>
            <a:lvl4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4pPr>
            <a:lvl5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825">
              <a:solidFill>
                <a:srgbClr val="000000"/>
              </a:solidFill>
              <a:latin typeface="Arial" panose="020B0604020202020204" pitchFamily="34" charset="0"/>
            </a:endParaRPr>
          </a:p>
          <a:p>
            <a:pPr eaLnBrk="0" fontAlgn="base" hangingPunct="0">
              <a:spcBef>
                <a:spcPct val="0"/>
              </a:spcBef>
              <a:spcAft>
                <a:spcPct val="0"/>
              </a:spcAft>
            </a:pPr>
            <a:br>
              <a:rPr lang="en-US" altLang="en-US" sz="1350">
                <a:solidFill>
                  <a:srgbClr val="000000"/>
                </a:solidFill>
                <a:latin typeface="Arial" panose="020B0604020202020204" pitchFamily="34" charset="0"/>
              </a:rPr>
            </a:br>
            <a:endParaRPr lang="en-US" altLang="en-US" sz="1350">
              <a:solidFill>
                <a:srgbClr val="000000"/>
              </a:solidFill>
              <a:latin typeface="Arial" panose="020B0604020202020204" pitchFamily="34" charset="0"/>
            </a:endParaRPr>
          </a:p>
          <a:p>
            <a:pPr eaLnBrk="0" fontAlgn="base" hangingPunct="0">
              <a:spcBef>
                <a:spcPct val="0"/>
              </a:spcBef>
              <a:spcAft>
                <a:spcPct val="0"/>
              </a:spcAft>
            </a:pPr>
            <a:r>
              <a:rPr lang="en-US" altLang="en-US" sz="900">
                <a:solidFill>
                  <a:srgbClr val="000000"/>
                </a:solidFill>
                <a:latin typeface="Arial" panose="020B0604020202020204" pitchFamily="34" charset="0"/>
                <a:cs typeface="Times New Roman" panose="02020603050405020304" pitchFamily="18" charset="0"/>
              </a:rPr>
              <a:t>			</a:t>
            </a:r>
            <a:endParaRPr lang="en-US" altLang="en-US" sz="825">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pPr>
            <a:endParaRPr lang="en-US" altLang="en-US" sz="1350">
              <a:solidFill>
                <a:srgbClr val="000000"/>
              </a:solidFill>
              <a:latin typeface="Arial" panose="020B0604020202020204" pitchFamily="34" charset="0"/>
              <a:cs typeface="Times New Roman" panose="02020603050405020304" pitchFamily="18" charset="0"/>
            </a:endParaRPr>
          </a:p>
        </p:txBody>
      </p:sp>
      <p:sp>
        <p:nvSpPr>
          <p:cNvPr id="47108" name="Rectangle 4"/>
          <p:cNvSpPr>
            <a:spLocks noChangeArrowheads="1"/>
          </p:cNvSpPr>
          <p:nvPr/>
        </p:nvSpPr>
        <p:spPr bwMode="auto">
          <a:xfrm>
            <a:off x="1333501" y="161803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28600"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228600" algn="l"/>
              </a:tabLst>
              <a:defRPr sz="2400">
                <a:solidFill>
                  <a:schemeClr val="tx1"/>
                </a:solidFill>
                <a:latin typeface="Tahoma" panose="020B0604030504040204" pitchFamily="34" charset="0"/>
                <a:ea typeface="ＭＳ Ｐゴシック" panose="020B0600070205080204" pitchFamily="34" charset="-128"/>
              </a:defRPr>
            </a:lvl2pPr>
            <a:lvl3pPr>
              <a:tabLst>
                <a:tab pos="228600" algn="l"/>
              </a:tabLst>
              <a:defRPr sz="2400">
                <a:solidFill>
                  <a:schemeClr val="tx1"/>
                </a:solidFill>
                <a:latin typeface="Tahoma" panose="020B0604030504040204" pitchFamily="34" charset="0"/>
                <a:ea typeface="ＭＳ Ｐゴシック" panose="020B0600070205080204" pitchFamily="34" charset="-128"/>
              </a:defRPr>
            </a:lvl3pPr>
            <a:lvl4pPr>
              <a:tabLst>
                <a:tab pos="228600" algn="l"/>
              </a:tabLst>
              <a:defRPr sz="2400">
                <a:solidFill>
                  <a:schemeClr val="tx1"/>
                </a:solidFill>
                <a:latin typeface="Tahoma" panose="020B0604030504040204" pitchFamily="34" charset="0"/>
                <a:ea typeface="ＭＳ Ｐゴシック" panose="020B0600070205080204" pitchFamily="34" charset="-128"/>
              </a:defRPr>
            </a:lvl4pPr>
            <a:lvl5pPr>
              <a:tabLst>
                <a:tab pos="228600"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1350">
              <a:solidFill>
                <a:srgbClr val="000000"/>
              </a:solidFill>
              <a:latin typeface="Arial" panose="020B0604020202020204" pitchFamily="34" charset="0"/>
            </a:endParaRPr>
          </a:p>
        </p:txBody>
      </p:sp>
      <p:sp>
        <p:nvSpPr>
          <p:cNvPr id="47109" name="Text Box 5"/>
          <p:cNvSpPr txBox="1">
            <a:spLocks noChangeArrowheads="1"/>
          </p:cNvSpPr>
          <p:nvPr/>
        </p:nvSpPr>
        <p:spPr bwMode="auto">
          <a:xfrm>
            <a:off x="3024187" y="1388268"/>
            <a:ext cx="1438275" cy="1338263"/>
          </a:xfrm>
          <a:prstGeom prst="rect">
            <a:avLst/>
          </a:prstGeom>
          <a:solidFill>
            <a:schemeClr val="accent1"/>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1350">
              <a:solidFill>
                <a:srgbClr val="000000"/>
              </a:solidFill>
              <a:latin typeface="Arial" panose="020B0604020202020204" pitchFamily="34" charset="0"/>
            </a:endParaRPr>
          </a:p>
        </p:txBody>
      </p:sp>
      <p:sp>
        <p:nvSpPr>
          <p:cNvPr id="47110" name="Text Box 6"/>
          <p:cNvSpPr txBox="1">
            <a:spLocks noChangeArrowheads="1"/>
          </p:cNvSpPr>
          <p:nvPr/>
        </p:nvSpPr>
        <p:spPr bwMode="auto">
          <a:xfrm>
            <a:off x="3022997" y="2737256"/>
            <a:ext cx="1438275" cy="1337072"/>
          </a:xfrm>
          <a:prstGeom prst="rect">
            <a:avLst/>
          </a:prstGeom>
          <a:solidFill>
            <a:srgbClr val="FFCCCC"/>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p:txBody>
      </p:sp>
      <p:sp>
        <p:nvSpPr>
          <p:cNvPr id="47111" name="Text Box 7"/>
          <p:cNvSpPr txBox="1">
            <a:spLocks noChangeArrowheads="1"/>
          </p:cNvSpPr>
          <p:nvPr/>
        </p:nvSpPr>
        <p:spPr bwMode="auto">
          <a:xfrm>
            <a:off x="4467225" y="1400184"/>
            <a:ext cx="1465660" cy="1337072"/>
          </a:xfrm>
          <a:prstGeom prst="rect">
            <a:avLst/>
          </a:prstGeom>
          <a:solidFill>
            <a:srgbClr val="FFFFFF"/>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1350" dirty="0">
              <a:solidFill>
                <a:srgbClr val="000000"/>
              </a:solidFill>
              <a:latin typeface="Arial" panose="020B0604020202020204" pitchFamily="34" charset="0"/>
            </a:endParaRPr>
          </a:p>
        </p:txBody>
      </p:sp>
      <p:sp>
        <p:nvSpPr>
          <p:cNvPr id="47112" name="Text Box 8"/>
          <p:cNvSpPr txBox="1">
            <a:spLocks noChangeArrowheads="1"/>
          </p:cNvSpPr>
          <p:nvPr/>
        </p:nvSpPr>
        <p:spPr bwMode="auto">
          <a:xfrm>
            <a:off x="4467225" y="2751553"/>
            <a:ext cx="1465660" cy="1322775"/>
          </a:xfrm>
          <a:prstGeom prst="rect">
            <a:avLst/>
          </a:prstGeom>
          <a:solidFill>
            <a:srgbClr val="CCFFCC"/>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1350">
              <a:solidFill>
                <a:srgbClr val="000000"/>
              </a:solidFill>
              <a:latin typeface="Arial" panose="020B0604020202020204" pitchFamily="34" charset="0"/>
            </a:endParaRPr>
          </a:p>
        </p:txBody>
      </p:sp>
      <p:sp>
        <p:nvSpPr>
          <p:cNvPr id="47113" name="Rectangle 9"/>
          <p:cNvSpPr>
            <a:spLocks noChangeArrowheads="1"/>
          </p:cNvSpPr>
          <p:nvPr/>
        </p:nvSpPr>
        <p:spPr bwMode="auto">
          <a:xfrm>
            <a:off x="3200400" y="819682"/>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Self</a:t>
            </a:r>
          </a:p>
        </p:txBody>
      </p:sp>
      <p:sp>
        <p:nvSpPr>
          <p:cNvPr id="47114" name="Rectangle 10"/>
          <p:cNvSpPr>
            <a:spLocks noChangeArrowheads="1"/>
          </p:cNvSpPr>
          <p:nvPr/>
        </p:nvSpPr>
        <p:spPr bwMode="auto">
          <a:xfrm>
            <a:off x="4551060" y="802500"/>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Not Known to Self</a:t>
            </a:r>
          </a:p>
        </p:txBody>
      </p:sp>
      <p:sp>
        <p:nvSpPr>
          <p:cNvPr id="47115" name="Rectangle 11"/>
          <p:cNvSpPr>
            <a:spLocks noChangeArrowheads="1"/>
          </p:cNvSpPr>
          <p:nvPr/>
        </p:nvSpPr>
        <p:spPr bwMode="auto">
          <a:xfrm>
            <a:off x="1870657" y="1783538"/>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Others</a:t>
            </a:r>
          </a:p>
        </p:txBody>
      </p:sp>
      <p:sp>
        <p:nvSpPr>
          <p:cNvPr id="47116" name="Rectangle 12"/>
          <p:cNvSpPr>
            <a:spLocks noChangeArrowheads="1"/>
          </p:cNvSpPr>
          <p:nvPr/>
        </p:nvSpPr>
        <p:spPr bwMode="auto">
          <a:xfrm>
            <a:off x="1870657" y="3232233"/>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Times New Roman" panose="02020603050405020304" pitchFamily="18" charset="0"/>
              </a:rPr>
              <a:t> </a:t>
            </a:r>
            <a:r>
              <a:rPr lang="en-US" altLang="en-US" sz="1050" b="1" dirty="0">
                <a:solidFill>
                  <a:srgbClr val="000000"/>
                </a:solidFill>
                <a:latin typeface="Walter Turncoat" panose="020B0604020202020204" charset="0"/>
              </a:rPr>
              <a:t>Not Known to Others</a:t>
            </a:r>
          </a:p>
        </p:txBody>
      </p:sp>
      <p:sp>
        <p:nvSpPr>
          <p:cNvPr id="47117" name="Text Box 13"/>
          <p:cNvSpPr txBox="1">
            <a:spLocks noChangeArrowheads="1"/>
          </p:cNvSpPr>
          <p:nvPr/>
        </p:nvSpPr>
        <p:spPr bwMode="auto">
          <a:xfrm>
            <a:off x="3022997" y="1710929"/>
            <a:ext cx="144065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350" b="1" dirty="0">
                <a:solidFill>
                  <a:srgbClr val="000000"/>
                </a:solidFill>
                <a:latin typeface="Walter Turncoat" panose="020B0604020202020204" charset="0"/>
              </a:rPr>
              <a:t>Open-To-Public </a:t>
            </a:r>
          </a:p>
          <a:p>
            <a:pPr algn="ctr" fontAlgn="base">
              <a:spcBef>
                <a:spcPct val="0"/>
              </a:spcBef>
              <a:spcAft>
                <a:spcPct val="0"/>
              </a:spcAft>
            </a:pPr>
            <a:r>
              <a:rPr lang="en-US" altLang="en-US" sz="1350" b="1" dirty="0">
                <a:solidFill>
                  <a:srgbClr val="000000"/>
                </a:solidFill>
                <a:latin typeface="Walter Turncoat" panose="020B0604020202020204" charset="0"/>
              </a:rPr>
              <a:t>Self</a:t>
            </a:r>
          </a:p>
        </p:txBody>
      </p:sp>
      <p:sp>
        <p:nvSpPr>
          <p:cNvPr id="47118" name="Text Box 14"/>
          <p:cNvSpPr txBox="1">
            <a:spLocks noChangeArrowheads="1"/>
          </p:cNvSpPr>
          <p:nvPr/>
        </p:nvSpPr>
        <p:spPr bwMode="auto">
          <a:xfrm>
            <a:off x="3314700" y="3178344"/>
            <a:ext cx="971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50000"/>
              </a:spcBef>
              <a:spcAft>
                <a:spcPct val="0"/>
              </a:spcAft>
            </a:pPr>
            <a:r>
              <a:rPr lang="en-US" altLang="en-US" sz="1350" b="1" dirty="0">
                <a:solidFill>
                  <a:srgbClr val="000000"/>
                </a:solidFill>
                <a:latin typeface="Walter Turncoat" panose="020B0604020202020204" charset="0"/>
              </a:rPr>
              <a:t>Private Self</a:t>
            </a:r>
          </a:p>
        </p:txBody>
      </p:sp>
      <p:sp>
        <p:nvSpPr>
          <p:cNvPr id="7183" name="Text Box 15"/>
          <p:cNvSpPr txBox="1">
            <a:spLocks noChangeArrowheads="1"/>
          </p:cNvSpPr>
          <p:nvPr/>
        </p:nvSpPr>
        <p:spPr bwMode="auto">
          <a:xfrm>
            <a:off x="4694147" y="3178343"/>
            <a:ext cx="1011816" cy="507831"/>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eaLnBrk="0" fontAlgn="base" hangingPunct="0">
              <a:spcBef>
                <a:spcPct val="0"/>
              </a:spcBef>
              <a:spcAft>
                <a:spcPct val="0"/>
              </a:spcAft>
            </a:pPr>
            <a:r>
              <a:rPr lang="en-US" altLang="en-US" sz="1350" b="1" dirty="0">
                <a:solidFill>
                  <a:srgbClr val="000000"/>
                </a:solidFill>
                <a:latin typeface="Walter Turncoat" panose="020B0604020202020204" charset="0"/>
              </a:rPr>
              <a:t>Unknown </a:t>
            </a:r>
          </a:p>
          <a:p>
            <a:pPr algn="ctr" eaLnBrk="0" fontAlgn="base" hangingPunct="0">
              <a:spcBef>
                <a:spcPct val="0"/>
              </a:spcBef>
              <a:spcAft>
                <a:spcPct val="0"/>
              </a:spcAft>
            </a:pPr>
            <a:r>
              <a:rPr lang="en-US" altLang="en-US" sz="1350" b="1" dirty="0">
                <a:solidFill>
                  <a:srgbClr val="000000"/>
                </a:solidFill>
                <a:latin typeface="Walter Turncoat" panose="020B0604020202020204" charset="0"/>
              </a:rPr>
              <a:t>Self</a:t>
            </a:r>
          </a:p>
        </p:txBody>
      </p:sp>
    </p:spTree>
    <p:extLst>
      <p:ext uri="{BB962C8B-B14F-4D97-AF65-F5344CB8AC3E}">
        <p14:creationId xmlns:p14="http://schemas.microsoft.com/office/powerpoint/2010/main" val="2907666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Effect transition="in" filter="blinds(horizontal)">
                                      <p:cBhvr>
                                        <p:cTn id="7" dur="5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435144" y="201446"/>
            <a:ext cx="2064162"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r>
              <a:rPr lang="en-US" altLang="en-US" sz="2000" b="1" dirty="0">
                <a:latin typeface="Walter Turncoat" panose="020B0604020202020204" charset="0"/>
                <a:cs typeface="Times New Roman" panose="02020603050405020304" pitchFamily="18" charset="0"/>
              </a:rPr>
              <a:t>Johari Window</a:t>
            </a:r>
          </a:p>
          <a:p>
            <a:pPr eaLnBrk="0" fontAlgn="base" hangingPunct="0">
              <a:spcBef>
                <a:spcPct val="0"/>
              </a:spcBef>
              <a:spcAft>
                <a:spcPct val="0"/>
              </a:spcAft>
            </a:pPr>
            <a:endParaRPr lang="en-US" altLang="en-US" sz="1350" dirty="0">
              <a:solidFill>
                <a:srgbClr val="000000"/>
              </a:solidFill>
              <a:latin typeface="Arial" panose="020B0604020202020204" pitchFamily="34" charset="0"/>
              <a:cs typeface="Times New Roman" panose="02020603050405020304" pitchFamily="18" charset="0"/>
            </a:endParaRPr>
          </a:p>
        </p:txBody>
      </p:sp>
      <p:sp>
        <p:nvSpPr>
          <p:cNvPr id="49155" name="Rectangle 3"/>
          <p:cNvSpPr>
            <a:spLocks noChangeArrowheads="1"/>
          </p:cNvSpPr>
          <p:nvPr/>
        </p:nvSpPr>
        <p:spPr bwMode="auto">
          <a:xfrm>
            <a:off x="1333500" y="802500"/>
            <a:ext cx="1572866" cy="9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2pPr>
            <a:lvl3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3pPr>
            <a:lvl4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4pPr>
            <a:lvl5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825">
              <a:solidFill>
                <a:srgbClr val="000000"/>
              </a:solidFill>
              <a:latin typeface="Arial" panose="020B0604020202020204" pitchFamily="34" charset="0"/>
            </a:endParaRPr>
          </a:p>
          <a:p>
            <a:pPr eaLnBrk="0" fontAlgn="base" hangingPunct="0">
              <a:spcBef>
                <a:spcPct val="0"/>
              </a:spcBef>
              <a:spcAft>
                <a:spcPct val="0"/>
              </a:spcAft>
            </a:pPr>
            <a:br>
              <a:rPr lang="en-US" altLang="en-US" sz="1350">
                <a:solidFill>
                  <a:srgbClr val="000000"/>
                </a:solidFill>
                <a:latin typeface="Arial" panose="020B0604020202020204" pitchFamily="34" charset="0"/>
              </a:rPr>
            </a:br>
            <a:endParaRPr lang="en-US" altLang="en-US" sz="1350">
              <a:solidFill>
                <a:srgbClr val="000000"/>
              </a:solidFill>
              <a:latin typeface="Arial" panose="020B0604020202020204" pitchFamily="34" charset="0"/>
            </a:endParaRPr>
          </a:p>
          <a:p>
            <a:pPr eaLnBrk="0" fontAlgn="base" hangingPunct="0">
              <a:spcBef>
                <a:spcPct val="0"/>
              </a:spcBef>
              <a:spcAft>
                <a:spcPct val="0"/>
              </a:spcAft>
            </a:pPr>
            <a:r>
              <a:rPr lang="en-US" altLang="en-US" sz="900">
                <a:solidFill>
                  <a:srgbClr val="000000"/>
                </a:solidFill>
                <a:latin typeface="Arial" panose="020B0604020202020204" pitchFamily="34" charset="0"/>
                <a:cs typeface="Times New Roman" panose="02020603050405020304" pitchFamily="18" charset="0"/>
              </a:rPr>
              <a:t>			</a:t>
            </a:r>
            <a:endParaRPr lang="en-US" altLang="en-US" sz="825">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pPr>
            <a:endParaRPr lang="en-US" altLang="en-US" sz="1350">
              <a:solidFill>
                <a:srgbClr val="000000"/>
              </a:solidFill>
              <a:latin typeface="Arial" panose="020B0604020202020204" pitchFamily="34" charset="0"/>
              <a:cs typeface="Times New Roman" panose="02020603050405020304" pitchFamily="18" charset="0"/>
            </a:endParaRPr>
          </a:p>
        </p:txBody>
      </p:sp>
      <p:sp>
        <p:nvSpPr>
          <p:cNvPr id="49156" name="Rectangle 4"/>
          <p:cNvSpPr>
            <a:spLocks noChangeArrowheads="1"/>
          </p:cNvSpPr>
          <p:nvPr/>
        </p:nvSpPr>
        <p:spPr bwMode="auto">
          <a:xfrm>
            <a:off x="1333501" y="161803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28600"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228600" algn="l"/>
              </a:tabLst>
              <a:defRPr sz="2400">
                <a:solidFill>
                  <a:schemeClr val="tx1"/>
                </a:solidFill>
                <a:latin typeface="Tahoma" panose="020B0604030504040204" pitchFamily="34" charset="0"/>
                <a:ea typeface="ＭＳ Ｐゴシック" panose="020B0600070205080204" pitchFamily="34" charset="-128"/>
              </a:defRPr>
            </a:lvl2pPr>
            <a:lvl3pPr>
              <a:tabLst>
                <a:tab pos="228600" algn="l"/>
              </a:tabLst>
              <a:defRPr sz="2400">
                <a:solidFill>
                  <a:schemeClr val="tx1"/>
                </a:solidFill>
                <a:latin typeface="Tahoma" panose="020B0604030504040204" pitchFamily="34" charset="0"/>
                <a:ea typeface="ＭＳ Ｐゴシック" panose="020B0600070205080204" pitchFamily="34" charset="-128"/>
              </a:defRPr>
            </a:lvl3pPr>
            <a:lvl4pPr>
              <a:tabLst>
                <a:tab pos="228600" algn="l"/>
              </a:tabLst>
              <a:defRPr sz="2400">
                <a:solidFill>
                  <a:schemeClr val="tx1"/>
                </a:solidFill>
                <a:latin typeface="Tahoma" panose="020B0604030504040204" pitchFamily="34" charset="0"/>
                <a:ea typeface="ＭＳ Ｐゴシック" panose="020B0600070205080204" pitchFamily="34" charset="-128"/>
              </a:defRPr>
            </a:lvl4pPr>
            <a:lvl5pPr>
              <a:tabLst>
                <a:tab pos="228600"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1350">
              <a:solidFill>
                <a:srgbClr val="000000"/>
              </a:solidFill>
              <a:latin typeface="Arial" panose="020B0604020202020204" pitchFamily="34" charset="0"/>
            </a:endParaRPr>
          </a:p>
        </p:txBody>
      </p:sp>
      <p:sp>
        <p:nvSpPr>
          <p:cNvPr id="49157" name="Text Box 5"/>
          <p:cNvSpPr txBox="1">
            <a:spLocks noChangeArrowheads="1"/>
          </p:cNvSpPr>
          <p:nvPr/>
        </p:nvSpPr>
        <p:spPr bwMode="auto">
          <a:xfrm>
            <a:off x="3028950" y="1419506"/>
            <a:ext cx="1438275" cy="1338263"/>
          </a:xfrm>
          <a:prstGeom prst="rect">
            <a:avLst/>
          </a:prstGeom>
          <a:solidFill>
            <a:schemeClr val="accent1"/>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1350">
              <a:solidFill>
                <a:srgbClr val="000000"/>
              </a:solidFill>
              <a:latin typeface="Arial" panose="020B0604020202020204" pitchFamily="34" charset="0"/>
            </a:endParaRPr>
          </a:p>
        </p:txBody>
      </p:sp>
      <p:sp>
        <p:nvSpPr>
          <p:cNvPr id="49158" name="Text Box 6"/>
          <p:cNvSpPr txBox="1">
            <a:spLocks noChangeArrowheads="1"/>
          </p:cNvSpPr>
          <p:nvPr/>
        </p:nvSpPr>
        <p:spPr bwMode="auto">
          <a:xfrm>
            <a:off x="3028950" y="2741414"/>
            <a:ext cx="1438275" cy="1346738"/>
          </a:xfrm>
          <a:prstGeom prst="rect">
            <a:avLst/>
          </a:prstGeom>
          <a:solidFill>
            <a:srgbClr val="FFCCCC"/>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p:txBody>
      </p:sp>
      <p:sp>
        <p:nvSpPr>
          <p:cNvPr id="49159" name="Text Box 7"/>
          <p:cNvSpPr txBox="1">
            <a:spLocks noChangeArrowheads="1"/>
          </p:cNvSpPr>
          <p:nvPr/>
        </p:nvSpPr>
        <p:spPr bwMode="auto">
          <a:xfrm>
            <a:off x="4467225" y="1420101"/>
            <a:ext cx="1465660" cy="1337072"/>
          </a:xfrm>
          <a:prstGeom prst="rect">
            <a:avLst/>
          </a:prstGeom>
          <a:solidFill>
            <a:srgbClr val="FFCC99"/>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1350">
              <a:solidFill>
                <a:srgbClr val="000000"/>
              </a:solidFill>
              <a:latin typeface="Arial" panose="020B0604020202020204" pitchFamily="34" charset="0"/>
            </a:endParaRPr>
          </a:p>
        </p:txBody>
      </p:sp>
      <p:sp>
        <p:nvSpPr>
          <p:cNvPr id="49160" name="Text Box 8"/>
          <p:cNvSpPr txBox="1">
            <a:spLocks noChangeArrowheads="1"/>
          </p:cNvSpPr>
          <p:nvPr/>
        </p:nvSpPr>
        <p:spPr bwMode="auto">
          <a:xfrm>
            <a:off x="4467225" y="2751080"/>
            <a:ext cx="1465660" cy="1337072"/>
          </a:xfrm>
          <a:prstGeom prst="rect">
            <a:avLst/>
          </a:prstGeom>
          <a:solidFill>
            <a:srgbClr val="CCFFCC"/>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b="1" dirty="0">
              <a:solidFill>
                <a:srgbClr val="000000"/>
              </a:solidFill>
              <a:latin typeface="Times New Roman" panose="02020603050405020304" pitchFamily="18" charset="0"/>
            </a:endParaRPr>
          </a:p>
          <a:p>
            <a:pPr fontAlgn="base">
              <a:spcBef>
                <a:spcPct val="0"/>
              </a:spcBef>
              <a:spcAft>
                <a:spcPct val="0"/>
              </a:spcAft>
            </a:pPr>
            <a:endParaRPr lang="en-US" altLang="en-US" sz="900" b="1" dirty="0">
              <a:solidFill>
                <a:srgbClr val="000000"/>
              </a:solidFill>
              <a:latin typeface="Times New Roman" panose="02020603050405020304" pitchFamily="18" charset="0"/>
            </a:endParaRPr>
          </a:p>
          <a:p>
            <a:pPr fontAlgn="base">
              <a:spcBef>
                <a:spcPct val="0"/>
              </a:spcBef>
              <a:spcAft>
                <a:spcPct val="0"/>
              </a:spcAft>
            </a:pPr>
            <a:endParaRPr lang="en-US" altLang="en-US" sz="900" b="1" dirty="0">
              <a:solidFill>
                <a:srgbClr val="000000"/>
              </a:solidFill>
              <a:latin typeface="Times New Roman" panose="02020603050405020304" pitchFamily="18" charset="0"/>
            </a:endParaRPr>
          </a:p>
          <a:p>
            <a:pPr fontAlgn="base">
              <a:spcBef>
                <a:spcPct val="0"/>
              </a:spcBef>
              <a:spcAft>
                <a:spcPct val="0"/>
              </a:spcAft>
            </a:pPr>
            <a:endParaRPr lang="en-US" altLang="en-US" sz="900" b="1" dirty="0">
              <a:solidFill>
                <a:srgbClr val="000000"/>
              </a:solidFill>
              <a:latin typeface="Times New Roman" panose="02020603050405020304" pitchFamily="18" charset="0"/>
            </a:endParaRPr>
          </a:p>
          <a:p>
            <a:pPr algn="ctr" fontAlgn="base">
              <a:spcBef>
                <a:spcPct val="0"/>
              </a:spcBef>
              <a:spcAft>
                <a:spcPct val="0"/>
              </a:spcAft>
            </a:pPr>
            <a:r>
              <a:rPr lang="en-US" altLang="en-US" sz="1350" b="1" dirty="0">
                <a:solidFill>
                  <a:srgbClr val="000000"/>
                </a:solidFill>
                <a:latin typeface="Walter Turncoat" panose="020B0604020202020204" charset="0"/>
              </a:rPr>
              <a:t>Unknown Self</a:t>
            </a:r>
          </a:p>
        </p:txBody>
      </p:sp>
      <p:sp>
        <p:nvSpPr>
          <p:cNvPr id="49161" name="Rectangle 9"/>
          <p:cNvSpPr>
            <a:spLocks noChangeArrowheads="1"/>
          </p:cNvSpPr>
          <p:nvPr/>
        </p:nvSpPr>
        <p:spPr bwMode="auto">
          <a:xfrm>
            <a:off x="3196258" y="897692"/>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Self</a:t>
            </a:r>
          </a:p>
        </p:txBody>
      </p:sp>
      <p:sp>
        <p:nvSpPr>
          <p:cNvPr id="49162" name="Rectangle 10"/>
          <p:cNvSpPr>
            <a:spLocks noChangeArrowheads="1"/>
          </p:cNvSpPr>
          <p:nvPr/>
        </p:nvSpPr>
        <p:spPr bwMode="auto">
          <a:xfrm>
            <a:off x="4572000" y="897692"/>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Not Known to Self</a:t>
            </a:r>
          </a:p>
        </p:txBody>
      </p:sp>
      <p:sp>
        <p:nvSpPr>
          <p:cNvPr id="49163" name="Rectangle 11"/>
          <p:cNvSpPr>
            <a:spLocks noChangeArrowheads="1"/>
          </p:cNvSpPr>
          <p:nvPr/>
        </p:nvSpPr>
        <p:spPr bwMode="auto">
          <a:xfrm>
            <a:off x="1837570" y="1881905"/>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Others</a:t>
            </a:r>
          </a:p>
        </p:txBody>
      </p:sp>
      <p:sp>
        <p:nvSpPr>
          <p:cNvPr id="49164" name="Rectangle 12"/>
          <p:cNvSpPr>
            <a:spLocks noChangeArrowheads="1"/>
          </p:cNvSpPr>
          <p:nvPr/>
        </p:nvSpPr>
        <p:spPr bwMode="auto">
          <a:xfrm>
            <a:off x="1837570" y="3286125"/>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dirty="0">
                <a:solidFill>
                  <a:srgbClr val="000000"/>
                </a:solidFill>
                <a:latin typeface="Times New Roman" panose="02020603050405020304" pitchFamily="18" charset="0"/>
              </a:rPr>
              <a:t> </a:t>
            </a:r>
            <a:r>
              <a:rPr lang="en-US" altLang="en-US" sz="1050" b="1" dirty="0">
                <a:solidFill>
                  <a:srgbClr val="000000"/>
                </a:solidFill>
                <a:latin typeface="Walter Turncoat" panose="020B0604020202020204" charset="0"/>
              </a:rPr>
              <a:t>Not Known to Others</a:t>
            </a:r>
          </a:p>
        </p:txBody>
      </p:sp>
      <p:sp>
        <p:nvSpPr>
          <p:cNvPr id="49165" name="Text Box 13"/>
          <p:cNvSpPr txBox="1">
            <a:spLocks noChangeArrowheads="1"/>
          </p:cNvSpPr>
          <p:nvPr/>
        </p:nvSpPr>
        <p:spPr bwMode="auto">
          <a:xfrm>
            <a:off x="3037720" y="1783538"/>
            <a:ext cx="137936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350" b="1" dirty="0">
                <a:solidFill>
                  <a:srgbClr val="000000"/>
                </a:solidFill>
                <a:latin typeface="Walter Turncoat" panose="020B0604020202020204" charset="0"/>
              </a:rPr>
              <a:t>Open-To-Public </a:t>
            </a:r>
          </a:p>
          <a:p>
            <a:pPr algn="ctr" fontAlgn="base">
              <a:spcBef>
                <a:spcPct val="0"/>
              </a:spcBef>
              <a:spcAft>
                <a:spcPct val="0"/>
              </a:spcAft>
            </a:pPr>
            <a:r>
              <a:rPr lang="en-US" altLang="en-US" sz="1350" b="1" dirty="0">
                <a:solidFill>
                  <a:srgbClr val="000000"/>
                </a:solidFill>
                <a:latin typeface="Walter Turncoat" panose="020B0604020202020204" charset="0"/>
              </a:rPr>
              <a:t>Self</a:t>
            </a:r>
          </a:p>
        </p:txBody>
      </p:sp>
      <p:sp>
        <p:nvSpPr>
          <p:cNvPr id="49166" name="Text Box 14"/>
          <p:cNvSpPr txBox="1">
            <a:spLocks noChangeArrowheads="1"/>
          </p:cNvSpPr>
          <p:nvPr/>
        </p:nvSpPr>
        <p:spPr bwMode="auto">
          <a:xfrm>
            <a:off x="3310558" y="3178344"/>
            <a:ext cx="971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50000"/>
              </a:spcBef>
              <a:spcAft>
                <a:spcPct val="0"/>
              </a:spcAft>
            </a:pPr>
            <a:r>
              <a:rPr lang="en-US" altLang="en-US" sz="1350" b="1" dirty="0">
                <a:solidFill>
                  <a:srgbClr val="000000"/>
                </a:solidFill>
                <a:latin typeface="Walter Turncoat" panose="020B0604020202020204" charset="0"/>
              </a:rPr>
              <a:t>Private Self</a:t>
            </a:r>
          </a:p>
        </p:txBody>
      </p:sp>
      <p:sp>
        <p:nvSpPr>
          <p:cNvPr id="8207" name="Oval 15"/>
          <p:cNvSpPr>
            <a:spLocks noChangeArrowheads="1"/>
          </p:cNvSpPr>
          <p:nvPr/>
        </p:nvSpPr>
        <p:spPr bwMode="auto">
          <a:xfrm>
            <a:off x="4615273" y="1740234"/>
            <a:ext cx="1085850" cy="800100"/>
          </a:xfrm>
          <a:prstGeom prst="ellipse">
            <a:avLst/>
          </a:prstGeom>
          <a:solidFill>
            <a:srgbClr val="FFCC99"/>
          </a:solidFill>
          <a:ln w="9525">
            <a:solidFill>
              <a:schemeClr val="tx1"/>
            </a:solidFill>
            <a:round/>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350" b="1" dirty="0">
                <a:solidFill>
                  <a:srgbClr val="000000"/>
                </a:solidFill>
                <a:latin typeface="Walter Turncoat" panose="020B0604020202020204" charset="0"/>
              </a:rPr>
              <a:t>Blind Self</a:t>
            </a:r>
          </a:p>
        </p:txBody>
      </p:sp>
    </p:spTree>
    <p:extLst>
      <p:ext uri="{BB962C8B-B14F-4D97-AF65-F5344CB8AC3E}">
        <p14:creationId xmlns:p14="http://schemas.microsoft.com/office/powerpoint/2010/main" val="3096683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Effect transition="in" filter="blinds(horizontal)">
                                      <p:cBhvr>
                                        <p:cTn id="7"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828800" y="2057400"/>
            <a:ext cx="6172200" cy="857250"/>
          </a:xfrm>
        </p:spPr>
        <p:txBody>
          <a:bodyPr/>
          <a:lstStyle/>
          <a:p>
            <a:pPr eaLnBrk="1" hangingPunct="1"/>
            <a:r>
              <a:rPr lang="en-US" altLang="en-US" dirty="0">
                <a:ea typeface="ＭＳ Ｐゴシック" panose="020B0600070205080204" pitchFamily="34" charset="-128"/>
              </a:rPr>
              <a:t>How does feedback fit in?</a:t>
            </a:r>
          </a:p>
        </p:txBody>
      </p:sp>
    </p:spTree>
    <p:extLst>
      <p:ext uri="{BB962C8B-B14F-4D97-AF65-F5344CB8AC3E}">
        <p14:creationId xmlns:p14="http://schemas.microsoft.com/office/powerpoint/2010/main" val="583032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Housekeeping</a:t>
            </a:r>
            <a:endParaRPr b="1" dirty="0"/>
          </a:p>
        </p:txBody>
      </p:sp>
      <p:sp>
        <p:nvSpPr>
          <p:cNvPr id="664" name="Google Shape;664;p34"/>
          <p:cNvSpPr txBox="1">
            <a:spLocks noGrp="1"/>
          </p:cNvSpPr>
          <p:nvPr>
            <p:ph type="body" idx="1"/>
          </p:nvPr>
        </p:nvSpPr>
        <p:spPr>
          <a:xfrm>
            <a:off x="387782" y="2621849"/>
            <a:ext cx="1921200" cy="192852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t>Will be available online.</a:t>
            </a:r>
            <a:endParaRPr sz="2000" dirty="0"/>
          </a:p>
        </p:txBody>
      </p:sp>
      <p:sp>
        <p:nvSpPr>
          <p:cNvPr id="665" name="Google Shape;665;p34"/>
          <p:cNvSpPr txBox="1">
            <a:spLocks noGrp="1"/>
          </p:cNvSpPr>
          <p:nvPr>
            <p:ph type="body" idx="2"/>
          </p:nvPr>
        </p:nvSpPr>
        <p:spPr>
          <a:xfrm>
            <a:off x="385517" y="1973202"/>
            <a:ext cx="1921200" cy="60231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400" dirty="0"/>
              <a:t>Recording</a:t>
            </a:r>
            <a:endParaRPr sz="2400" dirty="0"/>
          </a:p>
        </p:txBody>
      </p:sp>
      <p:sp>
        <p:nvSpPr>
          <p:cNvPr id="667" name="Google Shape;667;p34"/>
          <p:cNvSpPr txBox="1">
            <a:spLocks noGrp="1"/>
          </p:cNvSpPr>
          <p:nvPr>
            <p:ph type="body" idx="3"/>
          </p:nvPr>
        </p:nvSpPr>
        <p:spPr>
          <a:xfrm>
            <a:off x="2713656" y="2621849"/>
            <a:ext cx="1921200" cy="1928525"/>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t>Close out other tabs.</a:t>
            </a:r>
          </a:p>
          <a:p>
            <a:pPr marL="0" lvl="0" indent="0" algn="ctr" rtl="0">
              <a:spcBef>
                <a:spcPts val="0"/>
              </a:spcBef>
              <a:spcAft>
                <a:spcPts val="1600"/>
              </a:spcAft>
              <a:buNone/>
            </a:pPr>
            <a:r>
              <a:rPr lang="en" sz="2000" dirty="0"/>
              <a:t>Mute when not speaking.</a:t>
            </a:r>
            <a:endParaRPr sz="2000" dirty="0"/>
          </a:p>
        </p:txBody>
      </p:sp>
      <p:sp>
        <p:nvSpPr>
          <p:cNvPr id="668" name="Google Shape;668;p34"/>
          <p:cNvSpPr txBox="1">
            <a:spLocks noGrp="1"/>
          </p:cNvSpPr>
          <p:nvPr>
            <p:ph type="subTitle" idx="4294967295"/>
          </p:nvPr>
        </p:nvSpPr>
        <p:spPr>
          <a:xfrm>
            <a:off x="2665281" y="2008676"/>
            <a:ext cx="1955800" cy="37623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Audio/Visual</a:t>
            </a:r>
            <a:endParaRPr dirty="0"/>
          </a:p>
        </p:txBody>
      </p:sp>
      <p:sp>
        <p:nvSpPr>
          <p:cNvPr id="670" name="Google Shape;670;p34"/>
          <p:cNvSpPr txBox="1">
            <a:spLocks noGrp="1"/>
          </p:cNvSpPr>
          <p:nvPr>
            <p:ph type="subTitle" idx="4294967295"/>
          </p:nvPr>
        </p:nvSpPr>
        <p:spPr>
          <a:xfrm>
            <a:off x="4998951" y="2727592"/>
            <a:ext cx="1955800" cy="1822782"/>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a:t>U</a:t>
            </a:r>
            <a:r>
              <a:rPr lang="en-US" sz="2000" dirty="0"/>
              <a:t>s</a:t>
            </a:r>
            <a:r>
              <a:rPr lang="en" sz="2000" dirty="0"/>
              <a:t>e the chat box or unmute.</a:t>
            </a:r>
            <a:endParaRPr sz="2000" dirty="0"/>
          </a:p>
        </p:txBody>
      </p:sp>
      <p:sp>
        <p:nvSpPr>
          <p:cNvPr id="671" name="Google Shape;671;p34"/>
          <p:cNvSpPr txBox="1">
            <a:spLocks noGrp="1"/>
          </p:cNvSpPr>
          <p:nvPr>
            <p:ph type="subTitle" idx="4294967295"/>
          </p:nvPr>
        </p:nvSpPr>
        <p:spPr>
          <a:xfrm>
            <a:off x="4979124" y="2008676"/>
            <a:ext cx="1954212" cy="376237"/>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a:t>Participation</a:t>
            </a:r>
            <a:endParaRPr dirty="0"/>
          </a:p>
        </p:txBody>
      </p:sp>
      <p:grpSp>
        <p:nvGrpSpPr>
          <p:cNvPr id="34" name="Google Shape;10018;p83">
            <a:extLst>
              <a:ext uri="{FF2B5EF4-FFF2-40B4-BE49-F238E27FC236}">
                <a16:creationId xmlns:a16="http://schemas.microsoft.com/office/drawing/2014/main" id="{C1217037-9A19-45F4-8C13-E3BF52D781FF}"/>
              </a:ext>
            </a:extLst>
          </p:cNvPr>
          <p:cNvGrpSpPr/>
          <p:nvPr/>
        </p:nvGrpSpPr>
        <p:grpSpPr>
          <a:xfrm>
            <a:off x="1119964" y="1284403"/>
            <a:ext cx="452305" cy="474299"/>
            <a:chOff x="-12643475" y="3657325"/>
            <a:chExt cx="353675" cy="330950"/>
          </a:xfrm>
          <a:solidFill>
            <a:schemeClr val="tx2">
              <a:lumMod val="60000"/>
              <a:lumOff val="40000"/>
            </a:schemeClr>
          </a:solidFill>
        </p:grpSpPr>
        <p:sp>
          <p:nvSpPr>
            <p:cNvPr id="35" name="Google Shape;10019;p83">
              <a:extLst>
                <a:ext uri="{FF2B5EF4-FFF2-40B4-BE49-F238E27FC236}">
                  <a16:creationId xmlns:a16="http://schemas.microsoft.com/office/drawing/2014/main" id="{DF976939-D3BE-4310-BCB2-D07FD289B415}"/>
                </a:ext>
              </a:extLst>
            </p:cNvPr>
            <p:cNvSpPr/>
            <p:nvPr/>
          </p:nvSpPr>
          <p:spPr>
            <a:xfrm>
              <a:off x="-12580475" y="3719550"/>
              <a:ext cx="19725" cy="19700"/>
            </a:xfrm>
            <a:custGeom>
              <a:avLst/>
              <a:gdLst/>
              <a:ahLst/>
              <a:cxnLst/>
              <a:rect l="l" t="t" r="r" b="b"/>
              <a:pathLst>
                <a:path w="789" h="788" extrusionOk="0">
                  <a:moveTo>
                    <a:pt x="379" y="0"/>
                  </a:moveTo>
                  <a:cubicBezTo>
                    <a:pt x="190" y="0"/>
                    <a:pt x="1" y="189"/>
                    <a:pt x="1" y="410"/>
                  </a:cubicBezTo>
                  <a:cubicBezTo>
                    <a:pt x="1" y="599"/>
                    <a:pt x="190" y="788"/>
                    <a:pt x="379" y="788"/>
                  </a:cubicBezTo>
                  <a:cubicBezTo>
                    <a:pt x="599" y="788"/>
                    <a:pt x="788" y="599"/>
                    <a:pt x="788" y="410"/>
                  </a:cubicBezTo>
                  <a:cubicBezTo>
                    <a:pt x="788" y="189"/>
                    <a:pt x="599" y="0"/>
                    <a:pt x="37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020;p83">
              <a:extLst>
                <a:ext uri="{FF2B5EF4-FFF2-40B4-BE49-F238E27FC236}">
                  <a16:creationId xmlns:a16="http://schemas.microsoft.com/office/drawing/2014/main" id="{BBF6805B-91A3-4014-8AFF-6070EDB4CBCB}"/>
                </a:ext>
              </a:extLst>
            </p:cNvPr>
            <p:cNvSpPr/>
            <p:nvPr/>
          </p:nvSpPr>
          <p:spPr>
            <a:xfrm>
              <a:off x="-12456800" y="3719550"/>
              <a:ext cx="19700" cy="19700"/>
            </a:xfrm>
            <a:custGeom>
              <a:avLst/>
              <a:gdLst/>
              <a:ahLst/>
              <a:cxnLst/>
              <a:rect l="l" t="t" r="r" b="b"/>
              <a:pathLst>
                <a:path w="788" h="788" extrusionOk="0">
                  <a:moveTo>
                    <a:pt x="410" y="0"/>
                  </a:moveTo>
                  <a:cubicBezTo>
                    <a:pt x="189" y="0"/>
                    <a:pt x="0" y="189"/>
                    <a:pt x="0" y="410"/>
                  </a:cubicBezTo>
                  <a:cubicBezTo>
                    <a:pt x="0" y="599"/>
                    <a:pt x="189" y="788"/>
                    <a:pt x="410" y="788"/>
                  </a:cubicBezTo>
                  <a:cubicBezTo>
                    <a:pt x="630" y="788"/>
                    <a:pt x="788" y="599"/>
                    <a:pt x="788" y="410"/>
                  </a:cubicBezTo>
                  <a:cubicBezTo>
                    <a:pt x="788" y="189"/>
                    <a:pt x="630" y="0"/>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021;p83">
              <a:extLst>
                <a:ext uri="{FF2B5EF4-FFF2-40B4-BE49-F238E27FC236}">
                  <a16:creationId xmlns:a16="http://schemas.microsoft.com/office/drawing/2014/main" id="{BD31184E-07C3-44EB-BA88-2C71782CC265}"/>
                </a:ext>
              </a:extLst>
            </p:cNvPr>
            <p:cNvSpPr/>
            <p:nvPr/>
          </p:nvSpPr>
          <p:spPr>
            <a:xfrm>
              <a:off x="-12643475" y="3657325"/>
              <a:ext cx="268600" cy="144950"/>
            </a:xfrm>
            <a:custGeom>
              <a:avLst/>
              <a:gdLst/>
              <a:ahLst/>
              <a:cxnLst/>
              <a:rect l="l" t="t" r="r" b="b"/>
              <a:pathLst>
                <a:path w="10744" h="5798" extrusionOk="0">
                  <a:moveTo>
                    <a:pt x="2899" y="1670"/>
                  </a:moveTo>
                  <a:cubicBezTo>
                    <a:pt x="3592" y="1670"/>
                    <a:pt x="4159" y="2205"/>
                    <a:pt x="4159" y="2899"/>
                  </a:cubicBezTo>
                  <a:cubicBezTo>
                    <a:pt x="4159" y="3560"/>
                    <a:pt x="3623" y="4159"/>
                    <a:pt x="2899" y="4159"/>
                  </a:cubicBezTo>
                  <a:cubicBezTo>
                    <a:pt x="2237" y="4159"/>
                    <a:pt x="1639" y="3592"/>
                    <a:pt x="1639" y="2899"/>
                  </a:cubicBezTo>
                  <a:cubicBezTo>
                    <a:pt x="1639" y="2205"/>
                    <a:pt x="2206" y="1670"/>
                    <a:pt x="2899" y="1670"/>
                  </a:cubicBezTo>
                  <a:close/>
                  <a:moveTo>
                    <a:pt x="7877" y="1670"/>
                  </a:moveTo>
                  <a:cubicBezTo>
                    <a:pt x="8538" y="1670"/>
                    <a:pt x="9137" y="2205"/>
                    <a:pt x="9137" y="2899"/>
                  </a:cubicBezTo>
                  <a:cubicBezTo>
                    <a:pt x="9137" y="3560"/>
                    <a:pt x="8570" y="4159"/>
                    <a:pt x="7877" y="4159"/>
                  </a:cubicBezTo>
                  <a:cubicBezTo>
                    <a:pt x="7215" y="4159"/>
                    <a:pt x="6616" y="3592"/>
                    <a:pt x="6616" y="2899"/>
                  </a:cubicBezTo>
                  <a:cubicBezTo>
                    <a:pt x="6616" y="2205"/>
                    <a:pt x="7152" y="1670"/>
                    <a:pt x="7877" y="1670"/>
                  </a:cubicBezTo>
                  <a:close/>
                  <a:moveTo>
                    <a:pt x="2899" y="0"/>
                  </a:moveTo>
                  <a:cubicBezTo>
                    <a:pt x="1292" y="0"/>
                    <a:pt x="32" y="1323"/>
                    <a:pt x="32" y="2899"/>
                  </a:cubicBezTo>
                  <a:cubicBezTo>
                    <a:pt x="0" y="4505"/>
                    <a:pt x="1292" y="5797"/>
                    <a:pt x="2899" y="5797"/>
                  </a:cubicBezTo>
                  <a:cubicBezTo>
                    <a:pt x="3970" y="5797"/>
                    <a:pt x="4884" y="5198"/>
                    <a:pt x="5388" y="4379"/>
                  </a:cubicBezTo>
                  <a:cubicBezTo>
                    <a:pt x="5892" y="5230"/>
                    <a:pt x="6805" y="5797"/>
                    <a:pt x="7877" y="5797"/>
                  </a:cubicBezTo>
                  <a:cubicBezTo>
                    <a:pt x="9483" y="5797"/>
                    <a:pt x="10744" y="4505"/>
                    <a:pt x="10744" y="2899"/>
                  </a:cubicBezTo>
                  <a:cubicBezTo>
                    <a:pt x="10744" y="1260"/>
                    <a:pt x="9452" y="0"/>
                    <a:pt x="7877" y="0"/>
                  </a:cubicBezTo>
                  <a:cubicBezTo>
                    <a:pt x="6805" y="0"/>
                    <a:pt x="5892" y="599"/>
                    <a:pt x="5388" y="1418"/>
                  </a:cubicBezTo>
                  <a:cubicBezTo>
                    <a:pt x="4884" y="567"/>
                    <a:pt x="3970" y="0"/>
                    <a:pt x="289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022;p83">
              <a:extLst>
                <a:ext uri="{FF2B5EF4-FFF2-40B4-BE49-F238E27FC236}">
                  <a16:creationId xmlns:a16="http://schemas.microsoft.com/office/drawing/2014/main" id="{45451B4F-AE79-4ACB-9176-C21428453A77}"/>
                </a:ext>
              </a:extLst>
            </p:cNvPr>
            <p:cNvSpPr/>
            <p:nvPr/>
          </p:nvSpPr>
          <p:spPr>
            <a:xfrm>
              <a:off x="-12581250" y="3905425"/>
              <a:ext cx="62250" cy="20500"/>
            </a:xfrm>
            <a:custGeom>
              <a:avLst/>
              <a:gdLst/>
              <a:ahLst/>
              <a:cxnLst/>
              <a:rect l="l" t="t" r="r" b="b"/>
              <a:pathLst>
                <a:path w="2490" h="820" extrusionOk="0">
                  <a:moveTo>
                    <a:pt x="0" y="0"/>
                  </a:moveTo>
                  <a:lnTo>
                    <a:pt x="0" y="819"/>
                  </a:lnTo>
                  <a:lnTo>
                    <a:pt x="2489" y="819"/>
                  </a:lnTo>
                  <a:lnTo>
                    <a:pt x="248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023;p83">
              <a:extLst>
                <a:ext uri="{FF2B5EF4-FFF2-40B4-BE49-F238E27FC236}">
                  <a16:creationId xmlns:a16="http://schemas.microsoft.com/office/drawing/2014/main" id="{6757E27C-D0D4-4165-814D-D9AF9AFC0284}"/>
                </a:ext>
              </a:extLst>
            </p:cNvPr>
            <p:cNvSpPr/>
            <p:nvPr/>
          </p:nvSpPr>
          <p:spPr>
            <a:xfrm>
              <a:off x="-12643475" y="3802250"/>
              <a:ext cx="269400" cy="185900"/>
            </a:xfrm>
            <a:custGeom>
              <a:avLst/>
              <a:gdLst/>
              <a:ahLst/>
              <a:cxnLst/>
              <a:rect l="l" t="t" r="r" b="b"/>
              <a:pathLst>
                <a:path w="10776" h="7436" extrusionOk="0">
                  <a:moveTo>
                    <a:pt x="7057" y="1670"/>
                  </a:moveTo>
                  <a:cubicBezTo>
                    <a:pt x="7278" y="1670"/>
                    <a:pt x="7436" y="1859"/>
                    <a:pt x="7436" y="2048"/>
                  </a:cubicBezTo>
                  <a:cubicBezTo>
                    <a:pt x="7436" y="2300"/>
                    <a:pt x="7247" y="2489"/>
                    <a:pt x="7057" y="2489"/>
                  </a:cubicBezTo>
                  <a:cubicBezTo>
                    <a:pt x="6805" y="2489"/>
                    <a:pt x="6616" y="2300"/>
                    <a:pt x="6616" y="2048"/>
                  </a:cubicBezTo>
                  <a:cubicBezTo>
                    <a:pt x="6616" y="1859"/>
                    <a:pt x="6805" y="1670"/>
                    <a:pt x="7057" y="1670"/>
                  </a:cubicBezTo>
                  <a:close/>
                  <a:moveTo>
                    <a:pt x="8696" y="1670"/>
                  </a:moveTo>
                  <a:cubicBezTo>
                    <a:pt x="8948" y="1670"/>
                    <a:pt x="9137" y="1859"/>
                    <a:pt x="9137" y="2048"/>
                  </a:cubicBezTo>
                  <a:cubicBezTo>
                    <a:pt x="9137" y="2300"/>
                    <a:pt x="8948" y="2489"/>
                    <a:pt x="8696" y="2489"/>
                  </a:cubicBezTo>
                  <a:cubicBezTo>
                    <a:pt x="8475" y="2489"/>
                    <a:pt x="8318" y="2300"/>
                    <a:pt x="8318" y="2048"/>
                  </a:cubicBezTo>
                  <a:cubicBezTo>
                    <a:pt x="8255" y="1859"/>
                    <a:pt x="8475" y="1670"/>
                    <a:pt x="8696" y="1670"/>
                  </a:cubicBezTo>
                  <a:close/>
                  <a:moveTo>
                    <a:pt x="5388" y="3277"/>
                  </a:moveTo>
                  <a:cubicBezTo>
                    <a:pt x="5640" y="3277"/>
                    <a:pt x="5829" y="3466"/>
                    <a:pt x="5829" y="3686"/>
                  </a:cubicBezTo>
                  <a:lnTo>
                    <a:pt x="5829" y="5356"/>
                  </a:lnTo>
                  <a:cubicBezTo>
                    <a:pt x="5829" y="5608"/>
                    <a:pt x="5640" y="5797"/>
                    <a:pt x="5388" y="5797"/>
                  </a:cubicBezTo>
                  <a:lnTo>
                    <a:pt x="2080" y="5797"/>
                  </a:lnTo>
                  <a:cubicBezTo>
                    <a:pt x="1859" y="5797"/>
                    <a:pt x="1639" y="5608"/>
                    <a:pt x="1639" y="5356"/>
                  </a:cubicBezTo>
                  <a:lnTo>
                    <a:pt x="1639" y="3686"/>
                  </a:lnTo>
                  <a:cubicBezTo>
                    <a:pt x="1639" y="3466"/>
                    <a:pt x="1859" y="3277"/>
                    <a:pt x="2080" y="3277"/>
                  </a:cubicBezTo>
                  <a:close/>
                  <a:moveTo>
                    <a:pt x="5230" y="0"/>
                  </a:moveTo>
                  <a:cubicBezTo>
                    <a:pt x="4600" y="504"/>
                    <a:pt x="3781" y="819"/>
                    <a:pt x="2899" y="819"/>
                  </a:cubicBezTo>
                  <a:cubicBezTo>
                    <a:pt x="2080" y="819"/>
                    <a:pt x="1324" y="536"/>
                    <a:pt x="756" y="126"/>
                  </a:cubicBezTo>
                  <a:cubicBezTo>
                    <a:pt x="315" y="315"/>
                    <a:pt x="32" y="756"/>
                    <a:pt x="32" y="1260"/>
                  </a:cubicBezTo>
                  <a:lnTo>
                    <a:pt x="32" y="6206"/>
                  </a:lnTo>
                  <a:cubicBezTo>
                    <a:pt x="0" y="6900"/>
                    <a:pt x="536" y="7435"/>
                    <a:pt x="1261" y="7435"/>
                  </a:cubicBezTo>
                  <a:lnTo>
                    <a:pt x="9515" y="7435"/>
                  </a:lnTo>
                  <a:cubicBezTo>
                    <a:pt x="10208" y="7435"/>
                    <a:pt x="10775" y="6900"/>
                    <a:pt x="10775" y="6206"/>
                  </a:cubicBezTo>
                  <a:lnTo>
                    <a:pt x="10775" y="1260"/>
                  </a:lnTo>
                  <a:cubicBezTo>
                    <a:pt x="10775" y="756"/>
                    <a:pt x="10460" y="315"/>
                    <a:pt x="10082" y="126"/>
                  </a:cubicBezTo>
                  <a:cubicBezTo>
                    <a:pt x="9452" y="536"/>
                    <a:pt x="8727" y="819"/>
                    <a:pt x="7908" y="819"/>
                  </a:cubicBezTo>
                  <a:cubicBezTo>
                    <a:pt x="7057" y="819"/>
                    <a:pt x="6270" y="504"/>
                    <a:pt x="55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024;p83">
              <a:extLst>
                <a:ext uri="{FF2B5EF4-FFF2-40B4-BE49-F238E27FC236}">
                  <a16:creationId xmlns:a16="http://schemas.microsoft.com/office/drawing/2014/main" id="{A952F822-F41F-4521-952C-E3A8A4C9B66C}"/>
                </a:ext>
              </a:extLst>
            </p:cNvPr>
            <p:cNvSpPr/>
            <p:nvPr/>
          </p:nvSpPr>
          <p:spPr>
            <a:xfrm>
              <a:off x="-12352850" y="3802125"/>
              <a:ext cx="63050" cy="186150"/>
            </a:xfrm>
            <a:custGeom>
              <a:avLst/>
              <a:gdLst/>
              <a:ahLst/>
              <a:cxnLst/>
              <a:rect l="l" t="t" r="r" b="b"/>
              <a:pathLst>
                <a:path w="2522" h="7446" extrusionOk="0">
                  <a:moveTo>
                    <a:pt x="2092" y="0"/>
                  </a:moveTo>
                  <a:cubicBezTo>
                    <a:pt x="2035" y="0"/>
                    <a:pt x="1976" y="10"/>
                    <a:pt x="1923" y="37"/>
                  </a:cubicBezTo>
                  <a:lnTo>
                    <a:pt x="1" y="982"/>
                  </a:lnTo>
                  <a:lnTo>
                    <a:pt x="1" y="6464"/>
                  </a:lnTo>
                  <a:lnTo>
                    <a:pt x="1923" y="7409"/>
                  </a:lnTo>
                  <a:cubicBezTo>
                    <a:pt x="1976" y="7435"/>
                    <a:pt x="2035" y="7445"/>
                    <a:pt x="2092" y="7445"/>
                  </a:cubicBezTo>
                  <a:cubicBezTo>
                    <a:pt x="2170" y="7445"/>
                    <a:pt x="2246" y="7427"/>
                    <a:pt x="2301" y="7409"/>
                  </a:cubicBezTo>
                  <a:cubicBezTo>
                    <a:pt x="2427" y="7314"/>
                    <a:pt x="2521" y="7220"/>
                    <a:pt x="2521" y="7062"/>
                  </a:cubicBezTo>
                  <a:lnTo>
                    <a:pt x="2521" y="415"/>
                  </a:lnTo>
                  <a:cubicBezTo>
                    <a:pt x="2521" y="257"/>
                    <a:pt x="2427" y="131"/>
                    <a:pt x="2301" y="37"/>
                  </a:cubicBezTo>
                  <a:cubicBezTo>
                    <a:pt x="2246" y="18"/>
                    <a:pt x="2170" y="0"/>
                    <a:pt x="2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8837;p81">
            <a:extLst>
              <a:ext uri="{FF2B5EF4-FFF2-40B4-BE49-F238E27FC236}">
                <a16:creationId xmlns:a16="http://schemas.microsoft.com/office/drawing/2014/main" id="{EC4C1224-1FCB-45E9-83C1-B2DF49DB48CF}"/>
              </a:ext>
            </a:extLst>
          </p:cNvPr>
          <p:cNvGrpSpPr/>
          <p:nvPr/>
        </p:nvGrpSpPr>
        <p:grpSpPr>
          <a:xfrm>
            <a:off x="3442015" y="1228764"/>
            <a:ext cx="402332" cy="474300"/>
            <a:chOff x="5736525" y="3963700"/>
            <a:chExt cx="259925" cy="295375"/>
          </a:xfrm>
        </p:grpSpPr>
        <p:sp>
          <p:nvSpPr>
            <p:cNvPr id="55" name="Google Shape;8838;p81">
              <a:extLst>
                <a:ext uri="{FF2B5EF4-FFF2-40B4-BE49-F238E27FC236}">
                  <a16:creationId xmlns:a16="http://schemas.microsoft.com/office/drawing/2014/main" id="{9116488A-BB10-4D09-8D5C-5EE0C21FC0C2}"/>
                </a:ext>
              </a:extLst>
            </p:cNvPr>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839;p81">
              <a:extLst>
                <a:ext uri="{FF2B5EF4-FFF2-40B4-BE49-F238E27FC236}">
                  <a16:creationId xmlns:a16="http://schemas.microsoft.com/office/drawing/2014/main" id="{EDF0D238-D993-4CFE-9A2C-AF5724B2A9DE}"/>
                </a:ext>
              </a:extLst>
            </p:cNvPr>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840;p81">
              <a:extLst>
                <a:ext uri="{FF2B5EF4-FFF2-40B4-BE49-F238E27FC236}">
                  <a16:creationId xmlns:a16="http://schemas.microsoft.com/office/drawing/2014/main" id="{B62C1E2B-DB85-44FB-B0D4-E66E5945E465}"/>
                </a:ext>
              </a:extLst>
            </p:cNvPr>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841;p81">
              <a:extLst>
                <a:ext uri="{FF2B5EF4-FFF2-40B4-BE49-F238E27FC236}">
                  <a16:creationId xmlns:a16="http://schemas.microsoft.com/office/drawing/2014/main" id="{0B2C0246-C8EE-42EB-A42D-8CBBBE3304B4}"/>
                </a:ext>
              </a:extLst>
            </p:cNvPr>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842;p81">
              <a:extLst>
                <a:ext uri="{FF2B5EF4-FFF2-40B4-BE49-F238E27FC236}">
                  <a16:creationId xmlns:a16="http://schemas.microsoft.com/office/drawing/2014/main" id="{E3516F06-0CE5-40D0-AE30-9822AC50F297}"/>
                </a:ext>
              </a:extLst>
            </p:cNvPr>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843;p81">
              <a:extLst>
                <a:ext uri="{FF2B5EF4-FFF2-40B4-BE49-F238E27FC236}">
                  <a16:creationId xmlns:a16="http://schemas.microsoft.com/office/drawing/2014/main" id="{5EFE0633-F670-4ADA-86BF-C0FC0EEA3D41}"/>
                </a:ext>
              </a:extLst>
            </p:cNvPr>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844;p81">
              <a:extLst>
                <a:ext uri="{FF2B5EF4-FFF2-40B4-BE49-F238E27FC236}">
                  <a16:creationId xmlns:a16="http://schemas.microsoft.com/office/drawing/2014/main" id="{289EA981-782D-43DE-8331-C388764DE97F}"/>
                </a:ext>
              </a:extLst>
            </p:cNvPr>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829;p48">
            <a:extLst>
              <a:ext uri="{FF2B5EF4-FFF2-40B4-BE49-F238E27FC236}">
                <a16:creationId xmlns:a16="http://schemas.microsoft.com/office/drawing/2014/main" id="{F497A94B-BB67-4F36-A7C1-93E070E113B9}"/>
              </a:ext>
            </a:extLst>
          </p:cNvPr>
          <p:cNvSpPr/>
          <p:nvPr/>
        </p:nvSpPr>
        <p:spPr>
          <a:xfrm>
            <a:off x="5725911" y="1239837"/>
            <a:ext cx="471578" cy="483618"/>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435144" y="201446"/>
            <a:ext cx="2064162"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r>
              <a:rPr lang="en-US" altLang="en-US" sz="2000" b="1" dirty="0">
                <a:latin typeface="Walter Turncoat" panose="020B0604020202020204" charset="0"/>
                <a:cs typeface="Times New Roman" panose="02020603050405020304" pitchFamily="18" charset="0"/>
              </a:rPr>
              <a:t>Johari Window</a:t>
            </a:r>
          </a:p>
          <a:p>
            <a:pPr eaLnBrk="0" fontAlgn="base" hangingPunct="0">
              <a:spcBef>
                <a:spcPct val="0"/>
              </a:spcBef>
              <a:spcAft>
                <a:spcPct val="0"/>
              </a:spcAft>
            </a:pPr>
            <a:endParaRPr lang="en-US" altLang="en-US" sz="1350" dirty="0">
              <a:solidFill>
                <a:srgbClr val="000000"/>
              </a:solidFill>
              <a:latin typeface="Arial" panose="020B0604020202020204" pitchFamily="34" charset="0"/>
              <a:cs typeface="Times New Roman" panose="02020603050405020304" pitchFamily="18" charset="0"/>
            </a:endParaRPr>
          </a:p>
        </p:txBody>
      </p:sp>
      <p:sp>
        <p:nvSpPr>
          <p:cNvPr id="49155" name="Rectangle 3"/>
          <p:cNvSpPr>
            <a:spLocks noChangeArrowheads="1"/>
          </p:cNvSpPr>
          <p:nvPr/>
        </p:nvSpPr>
        <p:spPr bwMode="auto">
          <a:xfrm>
            <a:off x="1333500" y="802500"/>
            <a:ext cx="1572866" cy="9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2pPr>
            <a:lvl3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3pPr>
            <a:lvl4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4pPr>
            <a:lvl5pPr>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469900" algn="l"/>
                <a:tab pos="941388" algn="l"/>
                <a:tab pos="1374775" algn="l"/>
                <a:tab pos="1809750" algn="l"/>
                <a:tab pos="2279650" algn="l"/>
                <a:tab pos="2714625" algn="l"/>
                <a:tab pos="3184525" algn="l"/>
                <a:tab pos="3656013" algn="l"/>
                <a:tab pos="4125913" algn="l"/>
                <a:tab pos="4560888" algn="l"/>
                <a:tab pos="5030788" algn="l"/>
                <a:tab pos="5502275"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825">
              <a:solidFill>
                <a:srgbClr val="000000"/>
              </a:solidFill>
              <a:latin typeface="Arial" panose="020B0604020202020204" pitchFamily="34" charset="0"/>
            </a:endParaRPr>
          </a:p>
          <a:p>
            <a:pPr eaLnBrk="0" fontAlgn="base" hangingPunct="0">
              <a:spcBef>
                <a:spcPct val="0"/>
              </a:spcBef>
              <a:spcAft>
                <a:spcPct val="0"/>
              </a:spcAft>
            </a:pPr>
            <a:br>
              <a:rPr lang="en-US" altLang="en-US" sz="1350">
                <a:solidFill>
                  <a:srgbClr val="000000"/>
                </a:solidFill>
                <a:latin typeface="Arial" panose="020B0604020202020204" pitchFamily="34" charset="0"/>
              </a:rPr>
            </a:br>
            <a:endParaRPr lang="en-US" altLang="en-US" sz="1350">
              <a:solidFill>
                <a:srgbClr val="000000"/>
              </a:solidFill>
              <a:latin typeface="Arial" panose="020B0604020202020204" pitchFamily="34" charset="0"/>
            </a:endParaRPr>
          </a:p>
          <a:p>
            <a:pPr eaLnBrk="0" fontAlgn="base" hangingPunct="0">
              <a:spcBef>
                <a:spcPct val="0"/>
              </a:spcBef>
              <a:spcAft>
                <a:spcPct val="0"/>
              </a:spcAft>
            </a:pPr>
            <a:r>
              <a:rPr lang="en-US" altLang="en-US" sz="900">
                <a:solidFill>
                  <a:srgbClr val="000000"/>
                </a:solidFill>
                <a:latin typeface="Arial" panose="020B0604020202020204" pitchFamily="34" charset="0"/>
                <a:cs typeface="Times New Roman" panose="02020603050405020304" pitchFamily="18" charset="0"/>
              </a:rPr>
              <a:t>			</a:t>
            </a:r>
            <a:endParaRPr lang="en-US" altLang="en-US" sz="825">
              <a:solidFill>
                <a:srgbClr val="000000"/>
              </a:solidFill>
              <a:latin typeface="Arial" panose="020B0604020202020204" pitchFamily="34" charset="0"/>
              <a:cs typeface="Times New Roman" panose="02020603050405020304" pitchFamily="18" charset="0"/>
            </a:endParaRPr>
          </a:p>
          <a:p>
            <a:pPr eaLnBrk="0" fontAlgn="base" hangingPunct="0">
              <a:spcBef>
                <a:spcPct val="0"/>
              </a:spcBef>
              <a:spcAft>
                <a:spcPct val="0"/>
              </a:spcAft>
            </a:pPr>
            <a:endParaRPr lang="en-US" altLang="en-US" sz="1350">
              <a:solidFill>
                <a:srgbClr val="000000"/>
              </a:solidFill>
              <a:latin typeface="Arial" panose="020B0604020202020204" pitchFamily="34" charset="0"/>
              <a:cs typeface="Times New Roman" panose="02020603050405020304" pitchFamily="18" charset="0"/>
            </a:endParaRPr>
          </a:p>
        </p:txBody>
      </p:sp>
      <p:sp>
        <p:nvSpPr>
          <p:cNvPr id="49156" name="Rectangle 4"/>
          <p:cNvSpPr>
            <a:spLocks noChangeArrowheads="1"/>
          </p:cNvSpPr>
          <p:nvPr/>
        </p:nvSpPr>
        <p:spPr bwMode="auto">
          <a:xfrm>
            <a:off x="1333501" y="161803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28600"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228600" algn="l"/>
              </a:tabLst>
              <a:defRPr sz="2400">
                <a:solidFill>
                  <a:schemeClr val="tx1"/>
                </a:solidFill>
                <a:latin typeface="Tahoma" panose="020B0604030504040204" pitchFamily="34" charset="0"/>
                <a:ea typeface="ＭＳ Ｐゴシック" panose="020B0600070205080204" pitchFamily="34" charset="-128"/>
              </a:defRPr>
            </a:lvl2pPr>
            <a:lvl3pPr>
              <a:tabLst>
                <a:tab pos="228600" algn="l"/>
              </a:tabLst>
              <a:defRPr sz="2400">
                <a:solidFill>
                  <a:schemeClr val="tx1"/>
                </a:solidFill>
                <a:latin typeface="Tahoma" panose="020B0604030504040204" pitchFamily="34" charset="0"/>
                <a:ea typeface="ＭＳ Ｐゴシック" panose="020B0600070205080204" pitchFamily="34" charset="-128"/>
              </a:defRPr>
            </a:lvl3pPr>
            <a:lvl4pPr>
              <a:tabLst>
                <a:tab pos="228600" algn="l"/>
              </a:tabLst>
              <a:defRPr sz="2400">
                <a:solidFill>
                  <a:schemeClr val="tx1"/>
                </a:solidFill>
                <a:latin typeface="Tahoma" panose="020B0604030504040204" pitchFamily="34" charset="0"/>
                <a:ea typeface="ＭＳ Ｐゴシック" panose="020B0600070205080204" pitchFamily="34" charset="-128"/>
              </a:defRPr>
            </a:lvl4pPr>
            <a:lvl5pPr>
              <a:tabLst>
                <a:tab pos="228600"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1350">
              <a:solidFill>
                <a:srgbClr val="000000"/>
              </a:solidFill>
              <a:latin typeface="Arial" panose="020B0604020202020204" pitchFamily="34" charset="0"/>
            </a:endParaRPr>
          </a:p>
        </p:txBody>
      </p:sp>
      <p:sp>
        <p:nvSpPr>
          <p:cNvPr id="49157" name="Text Box 5"/>
          <p:cNvSpPr txBox="1">
            <a:spLocks noChangeArrowheads="1"/>
          </p:cNvSpPr>
          <p:nvPr/>
        </p:nvSpPr>
        <p:spPr bwMode="auto">
          <a:xfrm>
            <a:off x="3054414" y="1419505"/>
            <a:ext cx="1438275" cy="1338263"/>
          </a:xfrm>
          <a:prstGeom prst="rect">
            <a:avLst/>
          </a:prstGeom>
          <a:solidFill>
            <a:schemeClr val="accent1"/>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1350">
              <a:solidFill>
                <a:srgbClr val="000000"/>
              </a:solidFill>
              <a:latin typeface="Arial" panose="020B0604020202020204" pitchFamily="34" charset="0"/>
            </a:endParaRPr>
          </a:p>
        </p:txBody>
      </p:sp>
      <p:sp>
        <p:nvSpPr>
          <p:cNvPr id="49158" name="Text Box 6"/>
          <p:cNvSpPr txBox="1">
            <a:spLocks noChangeArrowheads="1"/>
          </p:cNvSpPr>
          <p:nvPr/>
        </p:nvSpPr>
        <p:spPr bwMode="auto">
          <a:xfrm>
            <a:off x="3054414" y="2741414"/>
            <a:ext cx="1412811" cy="1346738"/>
          </a:xfrm>
          <a:prstGeom prst="rect">
            <a:avLst/>
          </a:prstGeom>
          <a:solidFill>
            <a:srgbClr val="FFCCCC"/>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p:txBody>
      </p:sp>
      <p:sp>
        <p:nvSpPr>
          <p:cNvPr id="49159" name="Text Box 7"/>
          <p:cNvSpPr txBox="1">
            <a:spLocks noChangeArrowheads="1"/>
          </p:cNvSpPr>
          <p:nvPr/>
        </p:nvSpPr>
        <p:spPr bwMode="auto">
          <a:xfrm>
            <a:off x="4467225" y="1420101"/>
            <a:ext cx="1465660" cy="1337072"/>
          </a:xfrm>
          <a:prstGeom prst="rect">
            <a:avLst/>
          </a:prstGeom>
          <a:solidFill>
            <a:srgbClr val="FFCC99"/>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algn="ct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1350">
              <a:solidFill>
                <a:srgbClr val="000000"/>
              </a:solidFill>
              <a:latin typeface="Arial" panose="020B0604020202020204" pitchFamily="34" charset="0"/>
            </a:endParaRPr>
          </a:p>
        </p:txBody>
      </p:sp>
      <p:sp>
        <p:nvSpPr>
          <p:cNvPr id="49160" name="Text Box 8"/>
          <p:cNvSpPr txBox="1">
            <a:spLocks noChangeArrowheads="1"/>
          </p:cNvSpPr>
          <p:nvPr/>
        </p:nvSpPr>
        <p:spPr bwMode="auto">
          <a:xfrm>
            <a:off x="4467225" y="2751080"/>
            <a:ext cx="1465660" cy="1337072"/>
          </a:xfrm>
          <a:prstGeom prst="rect">
            <a:avLst/>
          </a:prstGeom>
          <a:solidFill>
            <a:srgbClr val="CCFFCC"/>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b="1" dirty="0">
              <a:solidFill>
                <a:srgbClr val="000000"/>
              </a:solidFill>
              <a:latin typeface="Times New Roman" panose="02020603050405020304" pitchFamily="18" charset="0"/>
            </a:endParaRPr>
          </a:p>
          <a:p>
            <a:pPr fontAlgn="base">
              <a:spcBef>
                <a:spcPct val="0"/>
              </a:spcBef>
              <a:spcAft>
                <a:spcPct val="0"/>
              </a:spcAft>
            </a:pPr>
            <a:endParaRPr lang="en-US" altLang="en-US" sz="900" b="1" dirty="0">
              <a:solidFill>
                <a:srgbClr val="000000"/>
              </a:solidFill>
              <a:latin typeface="Times New Roman" panose="02020603050405020304" pitchFamily="18" charset="0"/>
            </a:endParaRPr>
          </a:p>
          <a:p>
            <a:pPr fontAlgn="base">
              <a:spcBef>
                <a:spcPct val="0"/>
              </a:spcBef>
              <a:spcAft>
                <a:spcPct val="0"/>
              </a:spcAft>
            </a:pPr>
            <a:endParaRPr lang="en-US" altLang="en-US" sz="900" b="1" dirty="0">
              <a:solidFill>
                <a:srgbClr val="000000"/>
              </a:solidFill>
              <a:latin typeface="Times New Roman" panose="02020603050405020304" pitchFamily="18" charset="0"/>
            </a:endParaRPr>
          </a:p>
          <a:p>
            <a:pPr fontAlgn="base">
              <a:spcBef>
                <a:spcPct val="0"/>
              </a:spcBef>
              <a:spcAft>
                <a:spcPct val="0"/>
              </a:spcAft>
            </a:pPr>
            <a:endParaRPr lang="en-US" altLang="en-US" sz="900" b="1" dirty="0">
              <a:solidFill>
                <a:srgbClr val="000000"/>
              </a:solidFill>
              <a:latin typeface="Times New Roman" panose="02020603050405020304" pitchFamily="18" charset="0"/>
            </a:endParaRPr>
          </a:p>
          <a:p>
            <a:pPr algn="ctr" fontAlgn="base">
              <a:spcBef>
                <a:spcPct val="0"/>
              </a:spcBef>
              <a:spcAft>
                <a:spcPct val="0"/>
              </a:spcAft>
            </a:pPr>
            <a:r>
              <a:rPr lang="en-US" altLang="en-US" sz="1350" b="1" dirty="0">
                <a:solidFill>
                  <a:srgbClr val="000000"/>
                </a:solidFill>
                <a:latin typeface="Walter Turncoat" panose="020B0604020202020204" charset="0"/>
              </a:rPr>
              <a:t>Unknown Self</a:t>
            </a:r>
          </a:p>
        </p:txBody>
      </p:sp>
      <p:sp>
        <p:nvSpPr>
          <p:cNvPr id="49161" name="Rectangle 9"/>
          <p:cNvSpPr>
            <a:spLocks noChangeArrowheads="1"/>
          </p:cNvSpPr>
          <p:nvPr/>
        </p:nvSpPr>
        <p:spPr bwMode="auto">
          <a:xfrm>
            <a:off x="3196258" y="897692"/>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Self</a:t>
            </a:r>
          </a:p>
        </p:txBody>
      </p:sp>
      <p:sp>
        <p:nvSpPr>
          <p:cNvPr id="49162" name="Rectangle 10"/>
          <p:cNvSpPr>
            <a:spLocks noChangeArrowheads="1"/>
          </p:cNvSpPr>
          <p:nvPr/>
        </p:nvSpPr>
        <p:spPr bwMode="auto">
          <a:xfrm>
            <a:off x="4572000" y="897692"/>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Not Known to Self</a:t>
            </a:r>
          </a:p>
        </p:txBody>
      </p:sp>
      <p:sp>
        <p:nvSpPr>
          <p:cNvPr id="49163" name="Rectangle 11"/>
          <p:cNvSpPr>
            <a:spLocks noChangeArrowheads="1"/>
          </p:cNvSpPr>
          <p:nvPr/>
        </p:nvSpPr>
        <p:spPr bwMode="auto">
          <a:xfrm>
            <a:off x="1837570" y="1881905"/>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Others</a:t>
            </a:r>
          </a:p>
        </p:txBody>
      </p:sp>
      <p:sp>
        <p:nvSpPr>
          <p:cNvPr id="49164" name="Rectangle 12"/>
          <p:cNvSpPr>
            <a:spLocks noChangeArrowheads="1"/>
          </p:cNvSpPr>
          <p:nvPr/>
        </p:nvSpPr>
        <p:spPr bwMode="auto">
          <a:xfrm>
            <a:off x="1837570" y="3286125"/>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dirty="0">
                <a:solidFill>
                  <a:srgbClr val="000000"/>
                </a:solidFill>
                <a:latin typeface="Times New Roman" panose="02020603050405020304" pitchFamily="18" charset="0"/>
              </a:rPr>
              <a:t> </a:t>
            </a:r>
            <a:r>
              <a:rPr lang="en-US" altLang="en-US" sz="1050" b="1" dirty="0">
                <a:solidFill>
                  <a:srgbClr val="000000"/>
                </a:solidFill>
                <a:latin typeface="Walter Turncoat" panose="020B0604020202020204" charset="0"/>
              </a:rPr>
              <a:t>Not Known to Others</a:t>
            </a:r>
          </a:p>
        </p:txBody>
      </p:sp>
      <p:sp>
        <p:nvSpPr>
          <p:cNvPr id="49165" name="Text Box 13"/>
          <p:cNvSpPr txBox="1">
            <a:spLocks noChangeArrowheads="1"/>
          </p:cNvSpPr>
          <p:nvPr/>
        </p:nvSpPr>
        <p:spPr bwMode="auto">
          <a:xfrm>
            <a:off x="3037720" y="1783538"/>
            <a:ext cx="1379364"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350" b="1" dirty="0">
                <a:solidFill>
                  <a:srgbClr val="000000"/>
                </a:solidFill>
                <a:latin typeface="Walter Turncoat" panose="020B0604020202020204" charset="0"/>
              </a:rPr>
              <a:t>Open-To-Public </a:t>
            </a:r>
          </a:p>
          <a:p>
            <a:pPr algn="ctr" fontAlgn="base">
              <a:spcBef>
                <a:spcPct val="0"/>
              </a:spcBef>
              <a:spcAft>
                <a:spcPct val="0"/>
              </a:spcAft>
            </a:pPr>
            <a:r>
              <a:rPr lang="en-US" altLang="en-US" sz="1350" b="1" dirty="0">
                <a:solidFill>
                  <a:srgbClr val="000000"/>
                </a:solidFill>
                <a:latin typeface="Walter Turncoat" panose="020B0604020202020204" charset="0"/>
              </a:rPr>
              <a:t>Self</a:t>
            </a:r>
          </a:p>
        </p:txBody>
      </p:sp>
      <p:sp>
        <p:nvSpPr>
          <p:cNvPr id="49166" name="Text Box 14"/>
          <p:cNvSpPr txBox="1">
            <a:spLocks noChangeArrowheads="1"/>
          </p:cNvSpPr>
          <p:nvPr/>
        </p:nvSpPr>
        <p:spPr bwMode="auto">
          <a:xfrm>
            <a:off x="3310558" y="3178344"/>
            <a:ext cx="971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50000"/>
              </a:spcBef>
              <a:spcAft>
                <a:spcPct val="0"/>
              </a:spcAft>
            </a:pPr>
            <a:r>
              <a:rPr lang="en-US" altLang="en-US" sz="1350" b="1" dirty="0">
                <a:solidFill>
                  <a:srgbClr val="000000"/>
                </a:solidFill>
                <a:latin typeface="Walter Turncoat" panose="020B0604020202020204" charset="0"/>
              </a:rPr>
              <a:t>Private Self</a:t>
            </a:r>
          </a:p>
        </p:txBody>
      </p:sp>
      <p:sp>
        <p:nvSpPr>
          <p:cNvPr id="8207" name="Oval 15"/>
          <p:cNvSpPr>
            <a:spLocks noChangeArrowheads="1"/>
          </p:cNvSpPr>
          <p:nvPr/>
        </p:nvSpPr>
        <p:spPr bwMode="auto">
          <a:xfrm>
            <a:off x="4615273" y="1740234"/>
            <a:ext cx="1085850" cy="800100"/>
          </a:xfrm>
          <a:prstGeom prst="ellipse">
            <a:avLst/>
          </a:prstGeom>
          <a:solidFill>
            <a:srgbClr val="FFCC99"/>
          </a:solidFill>
          <a:ln w="9525">
            <a:solidFill>
              <a:schemeClr val="tx1"/>
            </a:solidFill>
            <a:round/>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350" b="1" dirty="0">
                <a:solidFill>
                  <a:srgbClr val="000000"/>
                </a:solidFill>
                <a:latin typeface="Walter Turncoat" panose="020B0604020202020204" charset="0"/>
              </a:rPr>
              <a:t>Blind Self</a:t>
            </a:r>
          </a:p>
        </p:txBody>
      </p:sp>
      <p:sp>
        <p:nvSpPr>
          <p:cNvPr id="2" name="Arrow: Right 1">
            <a:extLst>
              <a:ext uri="{FF2B5EF4-FFF2-40B4-BE49-F238E27FC236}">
                <a16:creationId xmlns:a16="http://schemas.microsoft.com/office/drawing/2014/main" id="{DD2447E3-859D-4E88-A76A-83042BAC6999}"/>
              </a:ext>
            </a:extLst>
          </p:cNvPr>
          <p:cNvSpPr/>
          <p:nvPr/>
        </p:nvSpPr>
        <p:spPr>
          <a:xfrm>
            <a:off x="4207274" y="2467707"/>
            <a:ext cx="604217" cy="2417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Arrow: Down 2">
            <a:extLst>
              <a:ext uri="{FF2B5EF4-FFF2-40B4-BE49-F238E27FC236}">
                <a16:creationId xmlns:a16="http://schemas.microsoft.com/office/drawing/2014/main" id="{461BF81F-10A6-45D5-887F-BBF842D08DF9}"/>
              </a:ext>
            </a:extLst>
          </p:cNvPr>
          <p:cNvSpPr/>
          <p:nvPr/>
        </p:nvSpPr>
        <p:spPr>
          <a:xfrm>
            <a:off x="3303785" y="2520597"/>
            <a:ext cx="197083" cy="641743"/>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10307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Effect transition="in" filter="blinds(horizontal)">
                                      <p:cBhvr>
                                        <p:cTn id="7" dur="500"/>
                                        <p:tgtEl>
                                          <p:spTgt spid="82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32523" y="202636"/>
            <a:ext cx="2686050"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2000" b="1" dirty="0">
                <a:latin typeface="Walter Turncoat" panose="020B0604020202020204" charset="0"/>
                <a:cs typeface="Times New Roman" panose="02020603050405020304" pitchFamily="18" charset="0"/>
              </a:rPr>
              <a:t>Johari Window</a:t>
            </a:r>
          </a:p>
          <a:p>
            <a:pPr algn="ctr" eaLnBrk="0" fontAlgn="base" hangingPunct="0">
              <a:spcBef>
                <a:spcPct val="0"/>
              </a:spcBef>
              <a:spcAft>
                <a:spcPct val="0"/>
              </a:spcAft>
            </a:pPr>
            <a:endParaRPr lang="en-US" altLang="en-US" sz="1350" dirty="0">
              <a:solidFill>
                <a:srgbClr val="000000"/>
              </a:solidFill>
              <a:latin typeface="Arial" panose="020B0604020202020204" pitchFamily="34" charset="0"/>
              <a:cs typeface="Times New Roman" panose="02020603050405020304" pitchFamily="18" charset="0"/>
            </a:endParaRPr>
          </a:p>
        </p:txBody>
      </p:sp>
      <p:sp>
        <p:nvSpPr>
          <p:cNvPr id="55299" name="Rectangle 4"/>
          <p:cNvSpPr>
            <a:spLocks noChangeArrowheads="1"/>
          </p:cNvSpPr>
          <p:nvPr/>
        </p:nvSpPr>
        <p:spPr bwMode="auto">
          <a:xfrm>
            <a:off x="1333501" y="161803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tabLst>
                <a:tab pos="228600" algn="l"/>
              </a:tabLst>
              <a:defRPr sz="2400">
                <a:solidFill>
                  <a:schemeClr val="tx1"/>
                </a:solidFill>
                <a:latin typeface="Tahoma" panose="020B0604030504040204" pitchFamily="34" charset="0"/>
                <a:ea typeface="ＭＳ Ｐゴシック" panose="020B0600070205080204" pitchFamily="34" charset="-128"/>
              </a:defRPr>
            </a:lvl1pPr>
            <a:lvl2pPr marL="37931725" indent="-37474525">
              <a:tabLst>
                <a:tab pos="228600" algn="l"/>
              </a:tabLst>
              <a:defRPr sz="2400">
                <a:solidFill>
                  <a:schemeClr val="tx1"/>
                </a:solidFill>
                <a:latin typeface="Tahoma" panose="020B0604030504040204" pitchFamily="34" charset="0"/>
                <a:ea typeface="ＭＳ Ｐゴシック" panose="020B0600070205080204" pitchFamily="34" charset="-128"/>
              </a:defRPr>
            </a:lvl2pPr>
            <a:lvl3pPr>
              <a:tabLst>
                <a:tab pos="228600" algn="l"/>
              </a:tabLst>
              <a:defRPr sz="2400">
                <a:solidFill>
                  <a:schemeClr val="tx1"/>
                </a:solidFill>
                <a:latin typeface="Tahoma" panose="020B0604030504040204" pitchFamily="34" charset="0"/>
                <a:ea typeface="ＭＳ Ｐゴシック" panose="020B0600070205080204" pitchFamily="34" charset="-128"/>
              </a:defRPr>
            </a:lvl3pPr>
            <a:lvl4pPr>
              <a:tabLst>
                <a:tab pos="228600" algn="l"/>
              </a:tabLst>
              <a:defRPr sz="2400">
                <a:solidFill>
                  <a:schemeClr val="tx1"/>
                </a:solidFill>
                <a:latin typeface="Tahoma" panose="020B0604030504040204" pitchFamily="34" charset="0"/>
                <a:ea typeface="ＭＳ Ｐゴシック" panose="020B0600070205080204" pitchFamily="34" charset="-128"/>
              </a:defRPr>
            </a:lvl4pPr>
            <a:lvl5pPr>
              <a:tabLst>
                <a:tab pos="228600" algn="l"/>
              </a:tabLst>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tabLst>
                <a:tab pos="228600" algn="l"/>
              </a:tabLs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1350">
              <a:solidFill>
                <a:srgbClr val="000000"/>
              </a:solidFill>
              <a:latin typeface="Arial" panose="020B0604020202020204" pitchFamily="34" charset="0"/>
            </a:endParaRPr>
          </a:p>
        </p:txBody>
      </p:sp>
      <p:sp>
        <p:nvSpPr>
          <p:cNvPr id="55300" name="Text Box 6"/>
          <p:cNvSpPr txBox="1">
            <a:spLocks noChangeArrowheads="1"/>
          </p:cNvSpPr>
          <p:nvPr/>
        </p:nvSpPr>
        <p:spPr bwMode="auto">
          <a:xfrm>
            <a:off x="3028950" y="2741414"/>
            <a:ext cx="1438275" cy="1489472"/>
          </a:xfrm>
          <a:prstGeom prst="rect">
            <a:avLst/>
          </a:prstGeom>
          <a:solidFill>
            <a:srgbClr val="FFCCCC"/>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a:p>
            <a:pPr fontAlgn="base">
              <a:spcBef>
                <a:spcPct val="0"/>
              </a:spcBef>
              <a:spcAft>
                <a:spcPct val="0"/>
              </a:spcAft>
            </a:pPr>
            <a:endParaRPr lang="en-US" altLang="en-US" sz="900">
              <a:solidFill>
                <a:srgbClr val="000000"/>
              </a:solidFill>
              <a:latin typeface="Times New Roman" panose="02020603050405020304" pitchFamily="18" charset="0"/>
            </a:endParaRPr>
          </a:p>
        </p:txBody>
      </p:sp>
      <p:sp>
        <p:nvSpPr>
          <p:cNvPr id="55301" name="Text Box 8"/>
          <p:cNvSpPr txBox="1">
            <a:spLocks noChangeArrowheads="1"/>
          </p:cNvSpPr>
          <p:nvPr/>
        </p:nvSpPr>
        <p:spPr bwMode="auto">
          <a:xfrm>
            <a:off x="4467223" y="2754333"/>
            <a:ext cx="1510719" cy="1476550"/>
          </a:xfrm>
          <a:prstGeom prst="rect">
            <a:avLst/>
          </a:prstGeom>
          <a:solidFill>
            <a:srgbClr val="CCFFCC"/>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fontAlgn="base">
              <a:spcBef>
                <a:spcPct val="0"/>
              </a:spcBef>
              <a:spcAft>
                <a:spcPct val="0"/>
              </a:spcAft>
            </a:pPr>
            <a:endParaRPr lang="en-US" altLang="en-US" sz="900" b="1" dirty="0">
              <a:solidFill>
                <a:srgbClr val="000000"/>
              </a:solidFill>
              <a:latin typeface="Times New Roman" panose="02020603050405020304" pitchFamily="18" charset="0"/>
            </a:endParaRPr>
          </a:p>
          <a:p>
            <a:pPr fontAlgn="base">
              <a:spcBef>
                <a:spcPct val="0"/>
              </a:spcBef>
              <a:spcAft>
                <a:spcPct val="0"/>
              </a:spcAft>
            </a:pPr>
            <a:endParaRPr lang="en-US" altLang="en-US" sz="900" b="1" dirty="0">
              <a:solidFill>
                <a:srgbClr val="000000"/>
              </a:solidFill>
              <a:latin typeface="Times New Roman" panose="02020603050405020304" pitchFamily="18" charset="0"/>
            </a:endParaRPr>
          </a:p>
          <a:p>
            <a:pPr fontAlgn="base">
              <a:spcBef>
                <a:spcPct val="0"/>
              </a:spcBef>
              <a:spcAft>
                <a:spcPct val="0"/>
              </a:spcAft>
            </a:pPr>
            <a:endParaRPr lang="en-US" altLang="en-US" sz="900" b="1" dirty="0">
              <a:solidFill>
                <a:srgbClr val="000000"/>
              </a:solidFill>
              <a:latin typeface="Times New Roman" panose="02020603050405020304" pitchFamily="18" charset="0"/>
            </a:endParaRPr>
          </a:p>
          <a:p>
            <a:pPr fontAlgn="base">
              <a:spcBef>
                <a:spcPct val="0"/>
              </a:spcBef>
              <a:spcAft>
                <a:spcPct val="0"/>
              </a:spcAft>
            </a:pPr>
            <a:endParaRPr lang="en-US" altLang="en-US" sz="900" b="1" dirty="0">
              <a:solidFill>
                <a:srgbClr val="000000"/>
              </a:solidFill>
              <a:latin typeface="Times New Roman" panose="02020603050405020304" pitchFamily="18" charset="0"/>
            </a:endParaRPr>
          </a:p>
          <a:p>
            <a:pPr algn="ctr" fontAlgn="base">
              <a:spcBef>
                <a:spcPct val="0"/>
              </a:spcBef>
              <a:spcAft>
                <a:spcPct val="0"/>
              </a:spcAft>
            </a:pPr>
            <a:r>
              <a:rPr lang="en-US" altLang="en-US" sz="1350" b="1" dirty="0">
                <a:solidFill>
                  <a:srgbClr val="000000"/>
                </a:solidFill>
                <a:latin typeface="Walter Turncoat" panose="020B0604020202020204" charset="0"/>
              </a:rPr>
              <a:t>Unknown Self</a:t>
            </a:r>
          </a:p>
        </p:txBody>
      </p:sp>
      <p:sp>
        <p:nvSpPr>
          <p:cNvPr id="55302" name="Rectangle 9"/>
          <p:cNvSpPr>
            <a:spLocks noChangeArrowheads="1"/>
          </p:cNvSpPr>
          <p:nvPr/>
        </p:nvSpPr>
        <p:spPr bwMode="auto">
          <a:xfrm>
            <a:off x="3070855" y="867644"/>
            <a:ext cx="1396369"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a:t>
            </a:r>
          </a:p>
          <a:p>
            <a:pPr algn="ctr" fontAlgn="base">
              <a:spcBef>
                <a:spcPct val="0"/>
              </a:spcBef>
              <a:spcAft>
                <a:spcPct val="0"/>
              </a:spcAft>
            </a:pPr>
            <a:r>
              <a:rPr lang="en-US" altLang="en-US" sz="1050" b="1" dirty="0">
                <a:solidFill>
                  <a:srgbClr val="000000"/>
                </a:solidFill>
                <a:latin typeface="Walter Turncoat" panose="020B0604020202020204" charset="0"/>
              </a:rPr>
              <a:t> Self</a:t>
            </a:r>
          </a:p>
        </p:txBody>
      </p:sp>
      <p:sp>
        <p:nvSpPr>
          <p:cNvPr id="55303" name="Rectangle 10"/>
          <p:cNvSpPr>
            <a:spLocks noChangeArrowheads="1"/>
          </p:cNvSpPr>
          <p:nvPr/>
        </p:nvSpPr>
        <p:spPr bwMode="auto">
          <a:xfrm>
            <a:off x="4855988" y="855470"/>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Not Known to Self</a:t>
            </a:r>
          </a:p>
        </p:txBody>
      </p:sp>
      <p:sp>
        <p:nvSpPr>
          <p:cNvPr id="55304" name="Rectangle 11"/>
          <p:cNvSpPr>
            <a:spLocks noChangeArrowheads="1"/>
          </p:cNvSpPr>
          <p:nvPr/>
        </p:nvSpPr>
        <p:spPr bwMode="auto">
          <a:xfrm>
            <a:off x="1876424" y="1886128"/>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b="1" dirty="0">
                <a:solidFill>
                  <a:srgbClr val="000000"/>
                </a:solidFill>
                <a:latin typeface="Walter Turncoat" panose="020B0604020202020204" charset="0"/>
              </a:rPr>
              <a:t>Known to Others</a:t>
            </a:r>
          </a:p>
        </p:txBody>
      </p:sp>
      <p:sp>
        <p:nvSpPr>
          <p:cNvPr id="55305" name="Rectangle 12"/>
          <p:cNvSpPr>
            <a:spLocks noChangeArrowheads="1"/>
          </p:cNvSpPr>
          <p:nvPr/>
        </p:nvSpPr>
        <p:spPr bwMode="auto">
          <a:xfrm>
            <a:off x="1876424" y="3282865"/>
            <a:ext cx="1085850"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r>
              <a:rPr lang="en-US" altLang="en-US" sz="1050" dirty="0">
                <a:solidFill>
                  <a:srgbClr val="000000"/>
                </a:solidFill>
                <a:latin typeface="Times New Roman" panose="02020603050405020304" pitchFamily="18" charset="0"/>
              </a:rPr>
              <a:t> </a:t>
            </a:r>
            <a:r>
              <a:rPr lang="en-US" altLang="en-US" sz="1050" b="1" dirty="0">
                <a:solidFill>
                  <a:srgbClr val="000000"/>
                </a:solidFill>
                <a:latin typeface="Walter Turncoat" panose="020B0604020202020204" charset="0"/>
              </a:rPr>
              <a:t>Not Known to Others</a:t>
            </a:r>
          </a:p>
        </p:txBody>
      </p:sp>
      <p:sp>
        <p:nvSpPr>
          <p:cNvPr id="55306" name="Text Box 14"/>
          <p:cNvSpPr txBox="1">
            <a:spLocks noChangeArrowheads="1"/>
          </p:cNvSpPr>
          <p:nvPr/>
        </p:nvSpPr>
        <p:spPr bwMode="auto">
          <a:xfrm>
            <a:off x="3314701" y="3228974"/>
            <a:ext cx="9715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50000"/>
              </a:spcBef>
              <a:spcAft>
                <a:spcPct val="0"/>
              </a:spcAft>
            </a:pPr>
            <a:r>
              <a:rPr lang="en-US" altLang="en-US" sz="1350" b="1" dirty="0">
                <a:solidFill>
                  <a:srgbClr val="000000"/>
                </a:solidFill>
                <a:latin typeface="Walter Turncoat" panose="020B0604020202020204" charset="0"/>
              </a:rPr>
              <a:t>Private Self</a:t>
            </a:r>
          </a:p>
        </p:txBody>
      </p:sp>
      <p:sp>
        <p:nvSpPr>
          <p:cNvPr id="9233" name="Text Box 17"/>
          <p:cNvSpPr txBox="1">
            <a:spLocks noChangeArrowheads="1"/>
          </p:cNvSpPr>
          <p:nvPr/>
        </p:nvSpPr>
        <p:spPr bwMode="auto">
          <a:xfrm>
            <a:off x="3028950" y="1410802"/>
            <a:ext cx="2000250" cy="1337072"/>
          </a:xfrm>
          <a:prstGeom prst="rect">
            <a:avLst/>
          </a:prstGeom>
          <a:solidFill>
            <a:schemeClr val="accent1"/>
          </a:solidFill>
          <a:ln w="28575">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b="1" dirty="0">
              <a:solidFill>
                <a:srgbClr val="000000"/>
              </a:solidFill>
              <a:latin typeface="Times New Roman" panose="02020603050405020304" pitchFamily="18" charset="0"/>
            </a:endParaRPr>
          </a:p>
          <a:p>
            <a:pPr algn="ctr" fontAlgn="base">
              <a:spcBef>
                <a:spcPct val="0"/>
              </a:spcBef>
              <a:spcAft>
                <a:spcPct val="0"/>
              </a:spcAft>
            </a:pPr>
            <a:endParaRPr lang="en-US" altLang="en-US" sz="900" b="1" dirty="0">
              <a:solidFill>
                <a:srgbClr val="000000"/>
              </a:solidFill>
              <a:latin typeface="Times New Roman" panose="02020603050405020304" pitchFamily="18" charset="0"/>
            </a:endParaRPr>
          </a:p>
          <a:p>
            <a:pPr algn="ctr" fontAlgn="base">
              <a:spcBef>
                <a:spcPct val="0"/>
              </a:spcBef>
              <a:spcAft>
                <a:spcPct val="0"/>
              </a:spcAft>
            </a:pPr>
            <a:endParaRPr lang="en-US" altLang="en-US" sz="900" b="1" dirty="0">
              <a:solidFill>
                <a:srgbClr val="000000"/>
              </a:solidFill>
              <a:latin typeface="Times New Roman" panose="02020603050405020304" pitchFamily="18" charset="0"/>
            </a:endParaRPr>
          </a:p>
          <a:p>
            <a:pPr algn="ctr" fontAlgn="base">
              <a:spcBef>
                <a:spcPct val="0"/>
              </a:spcBef>
              <a:spcAft>
                <a:spcPct val="0"/>
              </a:spcAft>
            </a:pPr>
            <a:r>
              <a:rPr lang="en-US" altLang="en-US" sz="1350" b="1" dirty="0">
                <a:solidFill>
                  <a:srgbClr val="000000"/>
                </a:solidFill>
                <a:latin typeface="Walter Turncoat" panose="020B0604020202020204" charset="0"/>
              </a:rPr>
              <a:t>Open to public self</a:t>
            </a:r>
          </a:p>
        </p:txBody>
      </p:sp>
      <p:sp>
        <p:nvSpPr>
          <p:cNvPr id="55308" name="Text Box 18"/>
          <p:cNvSpPr txBox="1">
            <a:spLocks noChangeArrowheads="1"/>
          </p:cNvSpPr>
          <p:nvPr/>
        </p:nvSpPr>
        <p:spPr bwMode="auto">
          <a:xfrm>
            <a:off x="5038726" y="1417261"/>
            <a:ext cx="914400" cy="1337072"/>
          </a:xfrm>
          <a:prstGeom prst="rect">
            <a:avLst/>
          </a:prstGeom>
          <a:solidFill>
            <a:srgbClr val="FFCC99"/>
          </a:solidFill>
          <a:ln w="25400">
            <a:solidFill>
              <a:srgbClr val="000000"/>
            </a:solidFill>
            <a:miter lim="800000"/>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algn="ctr" fontAlgn="base">
              <a:spcBef>
                <a:spcPct val="0"/>
              </a:spcBef>
              <a:spcAft>
                <a:spcPct val="0"/>
              </a:spcAft>
            </a:pPr>
            <a:endParaRPr lang="en-US" altLang="en-US" sz="900" dirty="0">
              <a:solidFill>
                <a:srgbClr val="000000"/>
              </a:solidFill>
              <a:latin typeface="Times New Roman" panose="02020603050405020304" pitchFamily="18" charset="0"/>
            </a:endParaRPr>
          </a:p>
          <a:p>
            <a:pPr fontAlgn="base">
              <a:spcBef>
                <a:spcPct val="0"/>
              </a:spcBef>
              <a:spcAft>
                <a:spcPct val="0"/>
              </a:spcAft>
            </a:pPr>
            <a:endParaRPr lang="en-US" altLang="en-US" sz="1350" dirty="0">
              <a:solidFill>
                <a:srgbClr val="000000"/>
              </a:solidFill>
              <a:latin typeface="Arial" panose="020B0604020202020204" pitchFamily="34" charset="0"/>
            </a:endParaRPr>
          </a:p>
        </p:txBody>
      </p:sp>
      <p:sp>
        <p:nvSpPr>
          <p:cNvPr id="55309" name="Oval 19"/>
          <p:cNvSpPr>
            <a:spLocks noChangeArrowheads="1"/>
          </p:cNvSpPr>
          <p:nvPr/>
        </p:nvSpPr>
        <p:spPr bwMode="auto">
          <a:xfrm>
            <a:off x="5067301" y="1808392"/>
            <a:ext cx="857250" cy="742950"/>
          </a:xfrm>
          <a:prstGeom prst="ellipse">
            <a:avLst/>
          </a:prstGeom>
          <a:solidFill>
            <a:srgbClr val="FFCC99"/>
          </a:solidFill>
          <a:ln w="9525">
            <a:solidFill>
              <a:srgbClr val="000000"/>
            </a:solidFill>
            <a:round/>
            <a:headEnd/>
            <a:tailEnd/>
          </a:ln>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sz="1350">
              <a:solidFill>
                <a:srgbClr val="000000"/>
              </a:solidFill>
            </a:endParaRPr>
          </a:p>
        </p:txBody>
      </p:sp>
      <p:sp>
        <p:nvSpPr>
          <p:cNvPr id="9237" name="Text Box 21"/>
          <p:cNvSpPr txBox="1">
            <a:spLocks noChangeArrowheads="1"/>
          </p:cNvSpPr>
          <p:nvPr/>
        </p:nvSpPr>
        <p:spPr bwMode="auto">
          <a:xfrm>
            <a:off x="5202847" y="1960340"/>
            <a:ext cx="571500" cy="46166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fontAlgn="base">
              <a:spcBef>
                <a:spcPct val="50000"/>
              </a:spcBef>
              <a:spcAft>
                <a:spcPct val="0"/>
              </a:spcAft>
            </a:pPr>
            <a:r>
              <a:rPr lang="en-US" altLang="en-US" sz="1200" b="1" dirty="0">
                <a:solidFill>
                  <a:srgbClr val="000000"/>
                </a:solidFill>
                <a:latin typeface="Walter Turncoat" panose="020B0604020202020204" charset="0"/>
              </a:rPr>
              <a:t>Blind Self</a:t>
            </a:r>
          </a:p>
        </p:txBody>
      </p:sp>
      <p:sp>
        <p:nvSpPr>
          <p:cNvPr id="55311" name="Line 22"/>
          <p:cNvSpPr>
            <a:spLocks noChangeShapeType="1"/>
          </p:cNvSpPr>
          <p:nvPr/>
        </p:nvSpPr>
        <p:spPr bwMode="auto">
          <a:xfrm>
            <a:off x="4286251" y="2343150"/>
            <a:ext cx="48934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050">
              <a:latin typeface="Tahoma" panose="020B0604030504040204" pitchFamily="34" charset="0"/>
              <a:ea typeface="ＭＳ Ｐゴシック" panose="020B0600070205080204" pitchFamily="34" charset="-128"/>
            </a:endParaRPr>
          </a:p>
        </p:txBody>
      </p:sp>
      <p:sp>
        <p:nvSpPr>
          <p:cNvPr id="55312" name="Line 23"/>
          <p:cNvSpPr>
            <a:spLocks noChangeShapeType="1"/>
          </p:cNvSpPr>
          <p:nvPr/>
        </p:nvSpPr>
        <p:spPr bwMode="auto">
          <a:xfrm>
            <a:off x="3886201" y="2628900"/>
            <a:ext cx="48934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050">
              <a:latin typeface="Tahoma" panose="020B0604030504040204" pitchFamily="34" charset="0"/>
              <a:ea typeface="ＭＳ Ｐゴシック" panose="020B0600070205080204" pitchFamily="34" charset="-128"/>
            </a:endParaRPr>
          </a:p>
        </p:txBody>
      </p:sp>
      <p:sp>
        <p:nvSpPr>
          <p:cNvPr id="55313" name="Line 24"/>
          <p:cNvSpPr>
            <a:spLocks noChangeShapeType="1"/>
          </p:cNvSpPr>
          <p:nvPr/>
        </p:nvSpPr>
        <p:spPr bwMode="auto">
          <a:xfrm>
            <a:off x="4057651" y="1828800"/>
            <a:ext cx="48934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1050">
              <a:latin typeface="Tahoma" panose="020B0604030504040204" pitchFamily="34" charset="0"/>
              <a:ea typeface="ＭＳ Ｐゴシック" panose="020B0600070205080204" pitchFamily="34" charset="-128"/>
            </a:endParaRPr>
          </a:p>
        </p:txBody>
      </p:sp>
      <p:sp>
        <p:nvSpPr>
          <p:cNvPr id="55314" name="Text Box 25"/>
          <p:cNvSpPr txBox="1">
            <a:spLocks noChangeArrowheads="1"/>
          </p:cNvSpPr>
          <p:nvPr/>
        </p:nvSpPr>
        <p:spPr bwMode="auto">
          <a:xfrm>
            <a:off x="292005" y="835164"/>
            <a:ext cx="22677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37931725" indent="-37474525">
              <a:defRPr sz="2400">
                <a:solidFill>
                  <a:schemeClr val="tx1"/>
                </a:solidFill>
                <a:latin typeface="Tahoma" panose="020B0604030504040204" pitchFamily="34" charset="0"/>
                <a:ea typeface="ＭＳ Ｐゴシック" panose="020B0600070205080204" pitchFamily="34" charset="-128"/>
              </a:defRPr>
            </a:lvl2pPr>
            <a:lvl3pPr>
              <a:defRPr sz="2400">
                <a:solidFill>
                  <a:schemeClr val="tx1"/>
                </a:solidFill>
                <a:latin typeface="Tahoma" panose="020B0604030504040204" pitchFamily="34" charset="0"/>
                <a:ea typeface="ＭＳ Ｐゴシック" panose="020B0600070205080204" pitchFamily="34" charset="-128"/>
              </a:defRPr>
            </a:lvl3pPr>
            <a:lvl4pPr>
              <a:defRPr sz="2400">
                <a:solidFill>
                  <a:schemeClr val="tx1"/>
                </a:solidFill>
                <a:latin typeface="Tahoma" panose="020B0604030504040204" pitchFamily="34" charset="0"/>
                <a:ea typeface="ＭＳ Ｐゴシック" panose="020B0600070205080204" pitchFamily="34" charset="-128"/>
              </a:defRPr>
            </a:lvl4pPr>
            <a:lvl5pPr>
              <a:defRPr sz="2400">
                <a:solidFill>
                  <a:schemeClr val="tx1"/>
                </a:solidFill>
                <a:latin typeface="Tahoma" panose="020B060403050404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2000" dirty="0">
                <a:latin typeface="Walter Turncoat" panose="020B0604020202020204" charset="0"/>
              </a:rPr>
              <a:t>With effective feedback…</a:t>
            </a:r>
          </a:p>
        </p:txBody>
      </p:sp>
    </p:spTree>
    <p:extLst>
      <p:ext uri="{BB962C8B-B14F-4D97-AF65-F5344CB8AC3E}">
        <p14:creationId xmlns:p14="http://schemas.microsoft.com/office/powerpoint/2010/main" val="87021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233"/>
                                        </p:tgtEl>
                                        <p:attrNameLst>
                                          <p:attrName>ppt_x</p:attrName>
                                          <p:attrName>ppt_y</p:attrName>
                                        </p:attrNameLst>
                                      </p:cBhvr>
                                    </p:animMotion>
                                    <p:animRot by="1500000">
                                      <p:cBhvr>
                                        <p:cTn id="7" dur="125" fill="hold">
                                          <p:stCondLst>
                                            <p:cond delay="0"/>
                                          </p:stCondLst>
                                        </p:cTn>
                                        <p:tgtEl>
                                          <p:spTgt spid="9233"/>
                                        </p:tgtEl>
                                        <p:attrNameLst>
                                          <p:attrName>r</p:attrName>
                                        </p:attrNameLst>
                                      </p:cBhvr>
                                    </p:animRot>
                                    <p:animRot by="-1500000">
                                      <p:cBhvr>
                                        <p:cTn id="8" dur="125" fill="hold">
                                          <p:stCondLst>
                                            <p:cond delay="125"/>
                                          </p:stCondLst>
                                        </p:cTn>
                                        <p:tgtEl>
                                          <p:spTgt spid="9233"/>
                                        </p:tgtEl>
                                        <p:attrNameLst>
                                          <p:attrName>r</p:attrName>
                                        </p:attrNameLst>
                                      </p:cBhvr>
                                    </p:animRot>
                                    <p:animRot by="-1500000">
                                      <p:cBhvr>
                                        <p:cTn id="9" dur="125" fill="hold">
                                          <p:stCondLst>
                                            <p:cond delay="250"/>
                                          </p:stCondLst>
                                        </p:cTn>
                                        <p:tgtEl>
                                          <p:spTgt spid="9233"/>
                                        </p:tgtEl>
                                        <p:attrNameLst>
                                          <p:attrName>r</p:attrName>
                                        </p:attrNameLst>
                                      </p:cBhvr>
                                    </p:animRot>
                                    <p:animRot by="1500000">
                                      <p:cBhvr>
                                        <p:cTn id="10" dur="125" fill="hold">
                                          <p:stCondLst>
                                            <p:cond delay="375"/>
                                          </p:stCondLst>
                                        </p:cTn>
                                        <p:tgtEl>
                                          <p:spTgt spid="9233"/>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9237"/>
                                        </p:tgtEl>
                                        <p:attrNameLst>
                                          <p:attrName>ppt_x</p:attrName>
                                          <p:attrName>ppt_y</p:attrName>
                                        </p:attrNameLst>
                                      </p:cBhvr>
                                    </p:animMotion>
                                    <p:animRot by="1500000">
                                      <p:cBhvr>
                                        <p:cTn id="13" dur="125" fill="hold">
                                          <p:stCondLst>
                                            <p:cond delay="0"/>
                                          </p:stCondLst>
                                        </p:cTn>
                                        <p:tgtEl>
                                          <p:spTgt spid="9237"/>
                                        </p:tgtEl>
                                        <p:attrNameLst>
                                          <p:attrName>r</p:attrName>
                                        </p:attrNameLst>
                                      </p:cBhvr>
                                    </p:animRot>
                                    <p:animRot by="-1500000">
                                      <p:cBhvr>
                                        <p:cTn id="14" dur="125" fill="hold">
                                          <p:stCondLst>
                                            <p:cond delay="125"/>
                                          </p:stCondLst>
                                        </p:cTn>
                                        <p:tgtEl>
                                          <p:spTgt spid="9237"/>
                                        </p:tgtEl>
                                        <p:attrNameLst>
                                          <p:attrName>r</p:attrName>
                                        </p:attrNameLst>
                                      </p:cBhvr>
                                    </p:animRot>
                                    <p:animRot by="-1500000">
                                      <p:cBhvr>
                                        <p:cTn id="15" dur="125" fill="hold">
                                          <p:stCondLst>
                                            <p:cond delay="250"/>
                                          </p:stCondLst>
                                        </p:cTn>
                                        <p:tgtEl>
                                          <p:spTgt spid="9237"/>
                                        </p:tgtEl>
                                        <p:attrNameLst>
                                          <p:attrName>r</p:attrName>
                                        </p:attrNameLst>
                                      </p:cBhvr>
                                    </p:animRot>
                                    <p:animRot by="1500000">
                                      <p:cBhvr>
                                        <p:cTn id="16" dur="125" fill="hold">
                                          <p:stCondLst>
                                            <p:cond delay="375"/>
                                          </p:stCondLst>
                                        </p:cTn>
                                        <p:tgtEl>
                                          <p:spTgt spid="92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animBg="1"/>
      <p:bldP spid="92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ctrTitle" idx="4294967295"/>
          </p:nvPr>
        </p:nvSpPr>
        <p:spPr>
          <a:xfrm>
            <a:off x="1941901" y="519720"/>
            <a:ext cx="5865668" cy="819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6000" dirty="0"/>
              <a:t>Feedback That Works!</a:t>
            </a:r>
            <a:endParaRPr sz="6000" dirty="0"/>
          </a:p>
        </p:txBody>
      </p:sp>
      <p:sp>
        <p:nvSpPr>
          <p:cNvPr id="263" name="Google Shape;263;p19"/>
          <p:cNvSpPr txBox="1">
            <a:spLocks noGrp="1"/>
          </p:cNvSpPr>
          <p:nvPr>
            <p:ph type="subTitle" idx="4294967295"/>
          </p:nvPr>
        </p:nvSpPr>
        <p:spPr>
          <a:xfrm>
            <a:off x="2040375" y="2250830"/>
            <a:ext cx="5063100" cy="2061525"/>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n-US" sz="2800" dirty="0"/>
              <a:t>The Situation, Behavior, Impact (SBI) Model</a:t>
            </a:r>
          </a:p>
          <a:p>
            <a:pPr marL="0" lvl="0" indent="0" algn="ctr" rtl="0">
              <a:spcBef>
                <a:spcPts val="0"/>
              </a:spcBef>
              <a:spcAft>
                <a:spcPts val="800"/>
              </a:spcAft>
              <a:buNone/>
            </a:pPr>
            <a:endParaRPr lang="en-US" sz="1100" dirty="0"/>
          </a:p>
          <a:p>
            <a:pPr marL="0" lvl="0" indent="0" algn="ctr" rtl="0">
              <a:spcBef>
                <a:spcPts val="0"/>
              </a:spcBef>
              <a:spcAft>
                <a:spcPts val="800"/>
              </a:spcAft>
              <a:buNone/>
            </a:pPr>
            <a:endParaRPr lang="en-US" sz="1100" dirty="0"/>
          </a:p>
          <a:p>
            <a:pPr marL="0" lvl="0" indent="0" algn="ctr" rtl="0">
              <a:spcBef>
                <a:spcPts val="0"/>
              </a:spcBef>
              <a:spcAft>
                <a:spcPts val="800"/>
              </a:spcAft>
              <a:buNone/>
            </a:pPr>
            <a:r>
              <a:rPr lang="en-US" sz="1100" dirty="0"/>
              <a:t>Maureen Kelly, PPSFL</a:t>
            </a:r>
            <a:endParaRPr sz="1100" dirty="0"/>
          </a:p>
        </p:txBody>
      </p:sp>
      <p:sp>
        <p:nvSpPr>
          <p:cNvPr id="266" name="Google Shape;266;p19"/>
          <p:cNvSpPr/>
          <p:nvPr/>
        </p:nvSpPr>
        <p:spPr>
          <a:xfrm>
            <a:off x="571006" y="435171"/>
            <a:ext cx="325095" cy="31590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7" name="Google Shape;267;p19"/>
          <p:cNvSpPr/>
          <p:nvPr/>
        </p:nvSpPr>
        <p:spPr>
          <a:xfrm rot="2486868">
            <a:off x="1987329" y="3691495"/>
            <a:ext cx="231308" cy="224772"/>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68" name="Google Shape;268;p19"/>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E904-FD4F-4E4E-B367-FED775452B48}"/>
              </a:ext>
            </a:extLst>
          </p:cNvPr>
          <p:cNvSpPr>
            <a:spLocks noGrp="1"/>
          </p:cNvSpPr>
          <p:nvPr>
            <p:ph type="ctrTitle"/>
          </p:nvPr>
        </p:nvSpPr>
        <p:spPr>
          <a:xfrm>
            <a:off x="2332650" y="530794"/>
            <a:ext cx="4478700" cy="693095"/>
          </a:xfrm>
        </p:spPr>
        <p:txBody>
          <a:bodyPr/>
          <a:lstStyle/>
          <a:p>
            <a:r>
              <a:rPr lang="en-US" dirty="0"/>
              <a:t>effective Feedback:</a:t>
            </a:r>
          </a:p>
        </p:txBody>
      </p:sp>
      <p:sp>
        <p:nvSpPr>
          <p:cNvPr id="3" name="Subtitle 2">
            <a:extLst>
              <a:ext uri="{FF2B5EF4-FFF2-40B4-BE49-F238E27FC236}">
                <a16:creationId xmlns:a16="http://schemas.microsoft.com/office/drawing/2014/main" id="{FA5A2B3B-8AB9-4F43-B273-17059B609CFB}"/>
              </a:ext>
            </a:extLst>
          </p:cNvPr>
          <p:cNvSpPr>
            <a:spLocks noGrp="1"/>
          </p:cNvSpPr>
          <p:nvPr>
            <p:ph type="subTitle" idx="1"/>
          </p:nvPr>
        </p:nvSpPr>
        <p:spPr>
          <a:xfrm>
            <a:off x="2332649" y="1069145"/>
            <a:ext cx="4644925" cy="3305907"/>
          </a:xfrm>
        </p:spPr>
        <p:txBody>
          <a:bodyPr/>
          <a:lstStyle/>
          <a:p>
            <a:pPr algn="l">
              <a:buFont typeface="Arial" panose="020B0604020202020204" pitchFamily="34" charset="0"/>
              <a:buChar char="•"/>
            </a:pPr>
            <a:r>
              <a:rPr lang="en-US" dirty="0"/>
              <a:t>Makes information useful to others</a:t>
            </a:r>
          </a:p>
          <a:p>
            <a:pPr algn="l">
              <a:buFont typeface="Arial" panose="020B0604020202020204" pitchFamily="34" charset="0"/>
              <a:buChar char="•"/>
            </a:pPr>
            <a:r>
              <a:rPr lang="en-US" dirty="0"/>
              <a:t>Allows you to replicate and improve performance</a:t>
            </a:r>
          </a:p>
          <a:p>
            <a:pPr algn="l">
              <a:buFont typeface="Arial" panose="020B0604020202020204" pitchFamily="34" charset="0"/>
              <a:buChar char="•"/>
            </a:pPr>
            <a:r>
              <a:rPr lang="en-US" dirty="0"/>
              <a:t>Is developmental in nature (toward improvement)</a:t>
            </a:r>
          </a:p>
          <a:p>
            <a:pPr algn="l">
              <a:buFont typeface="Arial" panose="020B0604020202020204" pitchFamily="34" charset="0"/>
              <a:buChar char="•"/>
            </a:pPr>
            <a:r>
              <a:rPr lang="en-US" dirty="0"/>
              <a:t>Is direct and clear</a:t>
            </a:r>
          </a:p>
          <a:p>
            <a:pPr algn="l">
              <a:buFont typeface="Arial" panose="020B0604020202020204" pitchFamily="34" charset="0"/>
              <a:buChar char="•"/>
            </a:pPr>
            <a:r>
              <a:rPr lang="en-US" dirty="0"/>
              <a:t>Is behaviorally anchored (based on what you see)</a:t>
            </a:r>
          </a:p>
          <a:p>
            <a:pPr algn="l">
              <a:buFont typeface="Arial" panose="020B0604020202020204" pitchFamily="34" charset="0"/>
              <a:buChar char="•"/>
            </a:pPr>
            <a:r>
              <a:rPr lang="en-US" dirty="0"/>
              <a:t>Is non-evaluative and non-judgmental</a:t>
            </a:r>
          </a:p>
        </p:txBody>
      </p:sp>
    </p:spTree>
    <p:extLst>
      <p:ext uri="{BB962C8B-B14F-4D97-AF65-F5344CB8AC3E}">
        <p14:creationId xmlns:p14="http://schemas.microsoft.com/office/powerpoint/2010/main" val="1959564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62FA-EF8A-44C4-9D59-4A37AA8277CE}"/>
              </a:ext>
            </a:extLst>
          </p:cNvPr>
          <p:cNvSpPr>
            <a:spLocks noGrp="1"/>
          </p:cNvSpPr>
          <p:nvPr>
            <p:ph type="title"/>
          </p:nvPr>
        </p:nvSpPr>
        <p:spPr/>
        <p:txBody>
          <a:bodyPr/>
          <a:lstStyle/>
          <a:p>
            <a:r>
              <a:rPr lang="en-US" dirty="0"/>
              <a:t>Warm and Cool Feedback</a:t>
            </a:r>
          </a:p>
        </p:txBody>
      </p:sp>
      <p:sp>
        <p:nvSpPr>
          <p:cNvPr id="3" name="Text Placeholder 2">
            <a:extLst>
              <a:ext uri="{FF2B5EF4-FFF2-40B4-BE49-F238E27FC236}">
                <a16:creationId xmlns:a16="http://schemas.microsoft.com/office/drawing/2014/main" id="{C8482952-E611-445E-A66E-934D5230A784}"/>
              </a:ext>
            </a:extLst>
          </p:cNvPr>
          <p:cNvSpPr>
            <a:spLocks noGrp="1"/>
          </p:cNvSpPr>
          <p:nvPr>
            <p:ph type="body" idx="1"/>
          </p:nvPr>
        </p:nvSpPr>
        <p:spPr>
          <a:xfrm>
            <a:off x="1693075" y="1476375"/>
            <a:ext cx="2602700" cy="3194100"/>
          </a:xfrm>
        </p:spPr>
        <p:txBody>
          <a:bodyPr/>
          <a:lstStyle/>
          <a:p>
            <a:pPr marL="101600" indent="0">
              <a:buNone/>
            </a:pPr>
            <a:r>
              <a:rPr lang="en-US" dirty="0"/>
              <a:t>Warm</a:t>
            </a:r>
          </a:p>
          <a:p>
            <a:r>
              <a:rPr lang="en-US" sz="1800" dirty="0"/>
              <a:t>What went well?</a:t>
            </a:r>
          </a:p>
          <a:p>
            <a:r>
              <a:rPr lang="en-US" sz="1800" dirty="0"/>
              <a:t>What would you want to repeat in another session?</a:t>
            </a:r>
          </a:p>
          <a:p>
            <a:r>
              <a:rPr lang="en-US" sz="1800" dirty="0"/>
              <a:t>What skills or understandings did the students take away from this session?</a:t>
            </a:r>
          </a:p>
        </p:txBody>
      </p:sp>
      <p:sp>
        <p:nvSpPr>
          <p:cNvPr id="4" name="Text Placeholder 3">
            <a:extLst>
              <a:ext uri="{FF2B5EF4-FFF2-40B4-BE49-F238E27FC236}">
                <a16:creationId xmlns:a16="http://schemas.microsoft.com/office/drawing/2014/main" id="{64970EC7-FA94-4F41-8F8C-E47CE7A583FD}"/>
              </a:ext>
            </a:extLst>
          </p:cNvPr>
          <p:cNvSpPr>
            <a:spLocks noGrp="1"/>
          </p:cNvSpPr>
          <p:nvPr>
            <p:ph type="body" idx="2"/>
          </p:nvPr>
        </p:nvSpPr>
        <p:spPr>
          <a:xfrm>
            <a:off x="4780349" y="1089000"/>
            <a:ext cx="2792026" cy="3194100"/>
          </a:xfrm>
        </p:spPr>
        <p:txBody>
          <a:bodyPr/>
          <a:lstStyle/>
          <a:p>
            <a:pPr marL="101600" indent="0">
              <a:buNone/>
            </a:pPr>
            <a:r>
              <a:rPr lang="en-US" dirty="0"/>
              <a:t>Cool</a:t>
            </a:r>
          </a:p>
          <a:p>
            <a:r>
              <a:rPr lang="en-US" sz="1800" dirty="0"/>
              <a:t>What do you want to work on?</a:t>
            </a:r>
          </a:p>
          <a:p>
            <a:r>
              <a:rPr lang="en-US" sz="1800" dirty="0"/>
              <a:t>What would you want to do different in the next session?</a:t>
            </a:r>
          </a:p>
          <a:p>
            <a:r>
              <a:rPr lang="en-US" sz="1800" dirty="0"/>
              <a:t>Was there anything the students should have come away with that they didn’t? </a:t>
            </a:r>
          </a:p>
        </p:txBody>
      </p:sp>
      <p:sp>
        <p:nvSpPr>
          <p:cNvPr id="5" name="Slide Number Placeholder 4">
            <a:extLst>
              <a:ext uri="{FF2B5EF4-FFF2-40B4-BE49-F238E27FC236}">
                <a16:creationId xmlns:a16="http://schemas.microsoft.com/office/drawing/2014/main" id="{D4434E8E-559B-4E42-8ADE-EEA0F5E770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2175623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8BC6-8F3E-404E-9130-52542C912169}"/>
              </a:ext>
            </a:extLst>
          </p:cNvPr>
          <p:cNvSpPr>
            <a:spLocks noGrp="1"/>
          </p:cNvSpPr>
          <p:nvPr>
            <p:ph type="title"/>
          </p:nvPr>
        </p:nvSpPr>
        <p:spPr/>
        <p:txBody>
          <a:bodyPr/>
          <a:lstStyle/>
          <a:p>
            <a:pPr algn="ctr"/>
            <a:r>
              <a:rPr lang="en-US" dirty="0"/>
              <a:t>Situation</a:t>
            </a:r>
          </a:p>
        </p:txBody>
      </p:sp>
      <p:sp>
        <p:nvSpPr>
          <p:cNvPr id="3" name="Text Placeholder 2">
            <a:extLst>
              <a:ext uri="{FF2B5EF4-FFF2-40B4-BE49-F238E27FC236}">
                <a16:creationId xmlns:a16="http://schemas.microsoft.com/office/drawing/2014/main" id="{B7DFA10D-81EF-4802-8058-0F4BD574EDBE}"/>
              </a:ext>
            </a:extLst>
          </p:cNvPr>
          <p:cNvSpPr>
            <a:spLocks noGrp="1"/>
          </p:cNvSpPr>
          <p:nvPr>
            <p:ph type="body" idx="1"/>
          </p:nvPr>
        </p:nvSpPr>
        <p:spPr/>
        <p:txBody>
          <a:bodyPr/>
          <a:lstStyle/>
          <a:p>
            <a:pPr indent="-342900"/>
            <a:r>
              <a:rPr lang="en-US" sz="2000" dirty="0">
                <a:latin typeface="Nunito" panose="020B0604020202020204" charset="0"/>
              </a:rPr>
              <a:t>S</a:t>
            </a:r>
            <a:r>
              <a:rPr lang="en-US" sz="2000" b="0" i="0" u="none" strike="noStrike" baseline="0" dirty="0">
                <a:latin typeface="Nunito" panose="020B0604020202020204" charset="0"/>
              </a:rPr>
              <a:t>pecific event/ circumstance grounded in time and space.</a:t>
            </a:r>
          </a:p>
          <a:p>
            <a:pPr marL="114300" indent="0">
              <a:buNone/>
            </a:pPr>
            <a:endParaRPr lang="en-US" sz="2000" b="0" i="0" u="none" strike="noStrike" baseline="0" dirty="0">
              <a:latin typeface="Nunito" panose="020B0604020202020204" charset="0"/>
            </a:endParaRPr>
          </a:p>
          <a:p>
            <a:pPr indent="-342900"/>
            <a:r>
              <a:rPr lang="en-US" sz="2000" dirty="0">
                <a:latin typeface="Nunito" panose="020B0604020202020204" charset="0"/>
              </a:rPr>
              <a:t>T</a:t>
            </a:r>
            <a:r>
              <a:rPr lang="en-US" sz="2000" b="0" i="0" u="none" strike="noStrike" baseline="0" dirty="0">
                <a:latin typeface="Nunito" panose="020B0604020202020204" charset="0"/>
              </a:rPr>
              <a:t>his date, during this event, at this meeting.</a:t>
            </a:r>
          </a:p>
          <a:p>
            <a:pPr marL="114300" indent="0">
              <a:buNone/>
            </a:pPr>
            <a:endParaRPr lang="en-US" sz="2000" b="0" i="0" u="none" strike="noStrike" baseline="0" dirty="0">
              <a:latin typeface="Nunito" panose="020B0604020202020204" charset="0"/>
            </a:endParaRPr>
          </a:p>
          <a:p>
            <a:pPr indent="-342900"/>
            <a:r>
              <a:rPr lang="en-US" sz="2000" dirty="0">
                <a:latin typeface="Nunito" panose="020B0604020202020204" charset="0"/>
              </a:rPr>
              <a:t>Anchors feedback in time and space.</a:t>
            </a:r>
          </a:p>
          <a:p>
            <a:pPr marL="114300" indent="0">
              <a:buNone/>
            </a:pPr>
            <a:endParaRPr lang="en-US" sz="2000" dirty="0">
              <a:latin typeface="Nunito" panose="020B0604020202020204" charset="0"/>
            </a:endParaRPr>
          </a:p>
          <a:p>
            <a:pPr indent="-342900"/>
            <a:r>
              <a:rPr lang="en-US" sz="2000" dirty="0">
                <a:latin typeface="Nunito" panose="020B0604020202020204" charset="0"/>
              </a:rPr>
              <a:t>Helps person getting feedback understand the context of what they are hearing</a:t>
            </a:r>
          </a:p>
        </p:txBody>
      </p:sp>
      <p:sp>
        <p:nvSpPr>
          <p:cNvPr id="5" name="Slide Number Placeholder 4">
            <a:extLst>
              <a:ext uri="{FF2B5EF4-FFF2-40B4-BE49-F238E27FC236}">
                <a16:creationId xmlns:a16="http://schemas.microsoft.com/office/drawing/2014/main" id="{307C6750-2374-49CD-9842-E35C886F29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7" name="Title 1">
            <a:extLst>
              <a:ext uri="{FF2B5EF4-FFF2-40B4-BE49-F238E27FC236}">
                <a16:creationId xmlns:a16="http://schemas.microsoft.com/office/drawing/2014/main" id="{75D77A3C-DB1A-4E74-A7DF-4EA992A2DCF2}"/>
              </a:ext>
            </a:extLst>
          </p:cNvPr>
          <p:cNvSpPr txBox="1">
            <a:spLocks/>
          </p:cNvSpPr>
          <p:nvPr/>
        </p:nvSpPr>
        <p:spPr>
          <a:xfrm>
            <a:off x="440266" y="4550374"/>
            <a:ext cx="6084711" cy="2268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1pPr>
            <a:lvl2pPr marR="0" lvl="1"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2pPr>
            <a:lvl3pPr marR="0" lvl="2"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3pPr>
            <a:lvl4pPr marR="0" lvl="3"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4pPr>
            <a:lvl5pPr marR="0" lvl="4"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5pPr>
            <a:lvl6pPr marR="0" lvl="5"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6pPr>
            <a:lvl7pPr marR="0" lvl="6"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7pPr>
            <a:lvl8pPr marR="0" lvl="7"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8pPr>
            <a:lvl9pPr marR="0" lvl="8"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9pPr>
          </a:lstStyle>
          <a:p>
            <a:pPr algn="ctr"/>
            <a:r>
              <a:rPr lang="en-US" sz="1800" i="1" dirty="0"/>
              <a:t>When you presented BC methods 1</a:t>
            </a:r>
            <a:r>
              <a:rPr lang="en-US" sz="1800" i="1" baseline="30000" dirty="0"/>
              <a:t>st</a:t>
            </a:r>
            <a:r>
              <a:rPr lang="en-US" sz="1800" i="1" dirty="0"/>
              <a:t> period…</a:t>
            </a:r>
          </a:p>
        </p:txBody>
      </p:sp>
    </p:spTree>
    <p:extLst>
      <p:ext uri="{BB962C8B-B14F-4D97-AF65-F5344CB8AC3E}">
        <p14:creationId xmlns:p14="http://schemas.microsoft.com/office/powerpoint/2010/main" val="443916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8BC6-8F3E-404E-9130-52542C912169}"/>
              </a:ext>
            </a:extLst>
          </p:cNvPr>
          <p:cNvSpPr>
            <a:spLocks noGrp="1"/>
          </p:cNvSpPr>
          <p:nvPr>
            <p:ph type="title"/>
          </p:nvPr>
        </p:nvSpPr>
        <p:spPr>
          <a:xfrm>
            <a:off x="548125" y="394976"/>
            <a:ext cx="6167100" cy="396300"/>
          </a:xfrm>
        </p:spPr>
        <p:txBody>
          <a:bodyPr/>
          <a:lstStyle/>
          <a:p>
            <a:pPr algn="ctr"/>
            <a:r>
              <a:rPr lang="en-US" dirty="0"/>
              <a:t>Behavior</a:t>
            </a:r>
          </a:p>
        </p:txBody>
      </p:sp>
      <p:sp>
        <p:nvSpPr>
          <p:cNvPr id="3" name="Text Placeholder 2">
            <a:extLst>
              <a:ext uri="{FF2B5EF4-FFF2-40B4-BE49-F238E27FC236}">
                <a16:creationId xmlns:a16="http://schemas.microsoft.com/office/drawing/2014/main" id="{B7DFA10D-81EF-4802-8058-0F4BD574EDBE}"/>
              </a:ext>
            </a:extLst>
          </p:cNvPr>
          <p:cNvSpPr>
            <a:spLocks noGrp="1"/>
          </p:cNvSpPr>
          <p:nvPr>
            <p:ph type="body" idx="1"/>
          </p:nvPr>
        </p:nvSpPr>
        <p:spPr>
          <a:xfrm>
            <a:off x="548125" y="989425"/>
            <a:ext cx="6167100" cy="3232619"/>
          </a:xfrm>
        </p:spPr>
        <p:txBody>
          <a:bodyPr/>
          <a:lstStyle/>
          <a:p>
            <a:pPr algn="l"/>
            <a:r>
              <a:rPr lang="en-US" sz="1800" b="0" i="0" u="none" strike="noStrike" baseline="0" dirty="0">
                <a:latin typeface="Calibri" panose="020F0502020204030204" pitchFamily="34" charset="0"/>
              </a:rPr>
              <a:t>Observable actions (what you saw or heard)</a:t>
            </a:r>
          </a:p>
          <a:p>
            <a:pPr algn="l"/>
            <a:r>
              <a:rPr lang="en-US" sz="1800" b="0" i="0" u="none" strike="noStrike" baseline="0" dirty="0">
                <a:latin typeface="Calibri" panose="020F0502020204030204" pitchFamily="34" charset="0"/>
              </a:rPr>
              <a:t>Verbal comments</a:t>
            </a:r>
          </a:p>
          <a:p>
            <a:pPr algn="l"/>
            <a:r>
              <a:rPr lang="en-US" sz="1800" b="0" i="0" u="none" strike="noStrike" baseline="0" dirty="0">
                <a:latin typeface="Calibri" panose="020F0502020204030204" pitchFamily="34" charset="0"/>
              </a:rPr>
              <a:t>Nonverbal behaviors and signals</a:t>
            </a:r>
          </a:p>
          <a:p>
            <a:pPr algn="l"/>
            <a:r>
              <a:rPr lang="en-US" sz="1800" b="0" i="0" u="none" strike="noStrike" baseline="0" dirty="0">
                <a:latin typeface="Calibri" panose="020F0502020204030204" pitchFamily="34" charset="0"/>
              </a:rPr>
              <a:t>Notice mannerisms and physical presence</a:t>
            </a:r>
          </a:p>
          <a:p>
            <a:pPr algn="l"/>
            <a:r>
              <a:rPr lang="en-US" sz="1800" b="0" i="0" u="none" strike="noStrike" baseline="0" dirty="0">
                <a:latin typeface="Calibri" panose="020F0502020204030204" pitchFamily="34" charset="0"/>
              </a:rPr>
              <a:t>Allows the person receiving feedback to know specifically how they behaved</a:t>
            </a:r>
          </a:p>
          <a:p>
            <a:pPr algn="l"/>
            <a:r>
              <a:rPr lang="en-US" sz="1800" b="0" i="0" u="none" strike="noStrike" baseline="0" dirty="0">
                <a:latin typeface="Calibri" panose="020F0502020204030204" pitchFamily="34" charset="0"/>
              </a:rPr>
              <a:t>Behaviors are things that can be recorded, they are seen and heard</a:t>
            </a:r>
          </a:p>
          <a:p>
            <a:pPr algn="l"/>
            <a:r>
              <a:rPr lang="en-US" sz="1800" b="0" i="0" u="none" strike="noStrike" baseline="0" dirty="0">
                <a:latin typeface="Calibri" panose="020F0502020204030204" pitchFamily="34" charset="0"/>
              </a:rPr>
              <a:t>Important Note: *check-in on your own inferences when observing behaviors (SELF AWARENESS IS KEY!)</a:t>
            </a:r>
            <a:endParaRPr lang="en-US" sz="2000" dirty="0">
              <a:latin typeface="Nunito" panose="020B0604020202020204" charset="0"/>
            </a:endParaRPr>
          </a:p>
        </p:txBody>
      </p:sp>
      <p:sp>
        <p:nvSpPr>
          <p:cNvPr id="5" name="Slide Number Placeholder 4">
            <a:extLst>
              <a:ext uri="{FF2B5EF4-FFF2-40B4-BE49-F238E27FC236}">
                <a16:creationId xmlns:a16="http://schemas.microsoft.com/office/drawing/2014/main" id="{307C6750-2374-49CD-9842-E35C886F29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7" name="Title 1">
            <a:extLst>
              <a:ext uri="{FF2B5EF4-FFF2-40B4-BE49-F238E27FC236}">
                <a16:creationId xmlns:a16="http://schemas.microsoft.com/office/drawing/2014/main" id="{75D77A3C-DB1A-4E74-A7DF-4EA992A2DCF2}"/>
              </a:ext>
            </a:extLst>
          </p:cNvPr>
          <p:cNvSpPr txBox="1">
            <a:spLocks/>
          </p:cNvSpPr>
          <p:nvPr/>
        </p:nvSpPr>
        <p:spPr>
          <a:xfrm>
            <a:off x="361244" y="4222044"/>
            <a:ext cx="6434667" cy="55520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1pPr>
            <a:lvl2pPr marR="0" lvl="1"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2pPr>
            <a:lvl3pPr marR="0" lvl="2"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3pPr>
            <a:lvl4pPr marR="0" lvl="3"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4pPr>
            <a:lvl5pPr marR="0" lvl="4"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5pPr>
            <a:lvl6pPr marR="0" lvl="5"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6pPr>
            <a:lvl7pPr marR="0" lvl="6"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7pPr>
            <a:lvl8pPr marR="0" lvl="7"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8pPr>
            <a:lvl9pPr marR="0" lvl="8"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9pPr>
          </a:lstStyle>
          <a:p>
            <a:pPr algn="l"/>
            <a:r>
              <a:rPr lang="en-US" sz="1600" b="0" i="1" u="none" strike="noStrike" baseline="0" dirty="0">
                <a:latin typeface="Walter Turncoat" panose="020B0604020202020204" charset="0"/>
              </a:rPr>
              <a:t>You spoke clearly and concisely. You provided details when making your point and you answered questions directly</a:t>
            </a:r>
            <a:endParaRPr lang="en-US" sz="1600" i="1" dirty="0">
              <a:latin typeface="Walter Turncoat" panose="020B0604020202020204" charset="0"/>
            </a:endParaRPr>
          </a:p>
        </p:txBody>
      </p:sp>
    </p:spTree>
    <p:extLst>
      <p:ext uri="{BB962C8B-B14F-4D97-AF65-F5344CB8AC3E}">
        <p14:creationId xmlns:p14="http://schemas.microsoft.com/office/powerpoint/2010/main" val="2160056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38BC6-8F3E-404E-9130-52542C912169}"/>
              </a:ext>
            </a:extLst>
          </p:cNvPr>
          <p:cNvSpPr>
            <a:spLocks noGrp="1"/>
          </p:cNvSpPr>
          <p:nvPr>
            <p:ph type="title"/>
          </p:nvPr>
        </p:nvSpPr>
        <p:spPr>
          <a:xfrm>
            <a:off x="548125" y="366251"/>
            <a:ext cx="6167100" cy="396300"/>
          </a:xfrm>
        </p:spPr>
        <p:txBody>
          <a:bodyPr/>
          <a:lstStyle/>
          <a:p>
            <a:pPr algn="ctr"/>
            <a:r>
              <a:rPr lang="en-US" dirty="0"/>
              <a:t>Impact</a:t>
            </a:r>
          </a:p>
        </p:txBody>
      </p:sp>
      <p:sp>
        <p:nvSpPr>
          <p:cNvPr id="3" name="Text Placeholder 2">
            <a:extLst>
              <a:ext uri="{FF2B5EF4-FFF2-40B4-BE49-F238E27FC236}">
                <a16:creationId xmlns:a16="http://schemas.microsoft.com/office/drawing/2014/main" id="{B7DFA10D-81EF-4802-8058-0F4BD574EDBE}"/>
              </a:ext>
            </a:extLst>
          </p:cNvPr>
          <p:cNvSpPr>
            <a:spLocks noGrp="1"/>
          </p:cNvSpPr>
          <p:nvPr>
            <p:ph type="body" idx="1"/>
          </p:nvPr>
        </p:nvSpPr>
        <p:spPr>
          <a:xfrm>
            <a:off x="548125" y="850030"/>
            <a:ext cx="6338097" cy="2982384"/>
          </a:xfrm>
        </p:spPr>
        <p:txBody>
          <a:bodyPr/>
          <a:lstStyle/>
          <a:p>
            <a:pPr algn="l"/>
            <a:r>
              <a:rPr lang="en-US" sz="1800" b="0" i="0" u="none" strike="noStrike" baseline="0" dirty="0">
                <a:latin typeface="Calibri" panose="020F0502020204030204" pitchFamily="34" charset="0"/>
              </a:rPr>
              <a:t>What I (or others) think, feel, or do as a result of what I observed</a:t>
            </a:r>
          </a:p>
          <a:p>
            <a:pPr marL="101600" indent="0" algn="l">
              <a:buNone/>
            </a:pPr>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“I saw.…. I heard.… I felt.… I thought.….”</a:t>
            </a:r>
          </a:p>
          <a:p>
            <a:pPr marL="101600" indent="0" algn="l">
              <a:buNone/>
            </a:pPr>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It is not an interpretation or judgment on motivation or intent</a:t>
            </a:r>
          </a:p>
          <a:p>
            <a:pPr marL="101600" indent="0" algn="l">
              <a:buNone/>
            </a:pPr>
            <a:endParaRPr lang="en-US" sz="1800" b="0" i="0" u="none" strike="noStrike" baseline="0" dirty="0">
              <a:latin typeface="Calibri" panose="020F0502020204030204" pitchFamily="34" charset="0"/>
            </a:endParaRPr>
          </a:p>
          <a:p>
            <a:pPr algn="l"/>
            <a:r>
              <a:rPr lang="en-US" sz="1800" b="0" i="0" u="none" strike="noStrike" baseline="0" dirty="0">
                <a:latin typeface="Calibri" panose="020F0502020204030204" pitchFamily="34" charset="0"/>
              </a:rPr>
              <a:t>Share thoughts, feelings, and actions as a result of the individual's behaviors on the task AND on the group</a:t>
            </a:r>
            <a:endParaRPr lang="en-US" sz="2000" dirty="0">
              <a:latin typeface="Nunito" panose="020B0604020202020204" charset="0"/>
            </a:endParaRPr>
          </a:p>
        </p:txBody>
      </p:sp>
      <p:sp>
        <p:nvSpPr>
          <p:cNvPr id="5" name="Slide Number Placeholder 4">
            <a:extLst>
              <a:ext uri="{FF2B5EF4-FFF2-40B4-BE49-F238E27FC236}">
                <a16:creationId xmlns:a16="http://schemas.microsoft.com/office/drawing/2014/main" id="{307C6750-2374-49CD-9842-E35C886F29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7" name="Title 1">
            <a:extLst>
              <a:ext uri="{FF2B5EF4-FFF2-40B4-BE49-F238E27FC236}">
                <a16:creationId xmlns:a16="http://schemas.microsoft.com/office/drawing/2014/main" id="{75D77A3C-DB1A-4E74-A7DF-4EA992A2DCF2}"/>
              </a:ext>
            </a:extLst>
          </p:cNvPr>
          <p:cNvSpPr txBox="1">
            <a:spLocks/>
          </p:cNvSpPr>
          <p:nvPr/>
        </p:nvSpPr>
        <p:spPr>
          <a:xfrm>
            <a:off x="324031" y="4111805"/>
            <a:ext cx="6615288" cy="94561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1pPr>
            <a:lvl2pPr marR="0" lvl="1"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2pPr>
            <a:lvl3pPr marR="0" lvl="2"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3pPr>
            <a:lvl4pPr marR="0" lvl="3"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4pPr>
            <a:lvl5pPr marR="0" lvl="4"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5pPr>
            <a:lvl6pPr marR="0" lvl="5"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6pPr>
            <a:lvl7pPr marR="0" lvl="6"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7pPr>
            <a:lvl8pPr marR="0" lvl="7"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8pPr>
            <a:lvl9pPr marR="0" lvl="8" algn="l" rtl="0">
              <a:lnSpc>
                <a:spcPct val="90000"/>
              </a:lnSpc>
              <a:spcBef>
                <a:spcPts val="0"/>
              </a:spcBef>
              <a:spcAft>
                <a:spcPts val="0"/>
              </a:spcAft>
              <a:buClr>
                <a:schemeClr val="dk1"/>
              </a:buClr>
              <a:buSzPts val="3000"/>
              <a:buFont typeface="Walter Turncoat"/>
              <a:buNone/>
              <a:defRPr sz="3000" b="0" i="0" u="none" strike="noStrike" cap="none">
                <a:solidFill>
                  <a:schemeClr val="dk1"/>
                </a:solidFill>
                <a:latin typeface="Walter Turncoat"/>
                <a:ea typeface="Walter Turncoat"/>
                <a:cs typeface="Walter Turncoat"/>
                <a:sym typeface="Walter Turncoat"/>
              </a:defRPr>
            </a:lvl9pPr>
          </a:lstStyle>
          <a:p>
            <a:pPr algn="l"/>
            <a:r>
              <a:rPr lang="en-US" sz="1400" b="0" i="1" u="none" strike="noStrike" baseline="0" dirty="0">
                <a:latin typeface="Walter Turncoat" panose="020B0604020202020204" charset="0"/>
              </a:rPr>
              <a:t>.“.…when you did those things, the students seemed confident in the information you were sharing and felt comfortable asking several follow up questions. That makes a positive difference in the classroom..”</a:t>
            </a:r>
            <a:endParaRPr lang="en-US" sz="1400" i="1" dirty="0">
              <a:latin typeface="Walter Turncoat" panose="020B0604020202020204" charset="0"/>
            </a:endParaRPr>
          </a:p>
        </p:txBody>
      </p:sp>
    </p:spTree>
    <p:extLst>
      <p:ext uri="{BB962C8B-B14F-4D97-AF65-F5344CB8AC3E}">
        <p14:creationId xmlns:p14="http://schemas.microsoft.com/office/powerpoint/2010/main" val="1958097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0"/>
          <p:cNvSpPr txBox="1">
            <a:spLocks noGrp="1"/>
          </p:cNvSpPr>
          <p:nvPr>
            <p:ph type="body" idx="1"/>
          </p:nvPr>
        </p:nvSpPr>
        <p:spPr>
          <a:xfrm>
            <a:off x="1693075" y="2472267"/>
            <a:ext cx="2509800" cy="118533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800" b="1" i="1" dirty="0">
                <a:solidFill>
                  <a:schemeClr val="tx1"/>
                </a:solidFill>
              </a:rPr>
              <a:t>“What did you think of my session?”</a:t>
            </a:r>
            <a:endParaRPr sz="1800" b="1" i="1" dirty="0">
              <a:solidFill>
                <a:schemeClr val="tx1"/>
              </a:solidFill>
            </a:endParaRPr>
          </a:p>
        </p:txBody>
      </p:sp>
      <p:sp>
        <p:nvSpPr>
          <p:cNvPr id="274" name="Google Shape;274;p20"/>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Putting it all together</a:t>
            </a:r>
            <a:endParaRPr dirty="0"/>
          </a:p>
        </p:txBody>
      </p:sp>
      <p:sp>
        <p:nvSpPr>
          <p:cNvPr id="275" name="Google Shape;275;p20"/>
          <p:cNvSpPr txBox="1">
            <a:spLocks noGrp="1"/>
          </p:cNvSpPr>
          <p:nvPr>
            <p:ph type="body" idx="2"/>
          </p:nvPr>
        </p:nvSpPr>
        <p:spPr>
          <a:xfrm>
            <a:off x="4816949" y="1038578"/>
            <a:ext cx="2714423" cy="3333656"/>
          </a:xfrm>
          <a:prstGeom prst="rect">
            <a:avLst/>
          </a:prstGeom>
        </p:spPr>
        <p:txBody>
          <a:bodyPr spcFirstLastPara="1" wrap="square" lIns="0" tIns="0" rIns="0" bIns="0" anchor="t" anchorCtr="0">
            <a:noAutofit/>
          </a:bodyPr>
          <a:lstStyle/>
          <a:p>
            <a:pPr marL="0" indent="0">
              <a:buNone/>
            </a:pPr>
            <a:r>
              <a:rPr lang="en-US" sz="1600" i="1" dirty="0">
                <a:latin typeface="Nunito" panose="020B0604020202020204" charset="0"/>
              </a:rPr>
              <a:t>“</a:t>
            </a:r>
            <a:r>
              <a:rPr lang="en-US" sz="1400" b="1" i="1" dirty="0">
                <a:latin typeface="Nunito" panose="020B0604020202020204" charset="0"/>
              </a:rPr>
              <a:t>When you presented BC methods 1</a:t>
            </a:r>
            <a:r>
              <a:rPr lang="en-US" sz="1400" b="1" i="1" baseline="30000" dirty="0">
                <a:latin typeface="Nunito" panose="020B0604020202020204" charset="0"/>
              </a:rPr>
              <a:t>st</a:t>
            </a:r>
            <a:r>
              <a:rPr lang="en-US" sz="1400" b="1" i="1" dirty="0">
                <a:latin typeface="Nunito" panose="020B0604020202020204" charset="0"/>
              </a:rPr>
              <a:t> period, y</a:t>
            </a:r>
            <a:r>
              <a:rPr lang="en-US" sz="1400" b="1" i="1" u="none" strike="noStrike" baseline="0" dirty="0">
                <a:latin typeface="Nunito" panose="020B0604020202020204" charset="0"/>
              </a:rPr>
              <a:t>ou spoke clearly and concisely. You provided details when making your point and you answered questions directly. when you did those things, the students seemed confident in the information you were sharing and felt comfortable asking several follow up questions. That makes a positive difference in the classroom..”</a:t>
            </a:r>
            <a:endParaRPr lang="en-US" sz="1400" b="1" i="1" dirty="0">
              <a:latin typeface="Nunito" panose="020B0604020202020204" charset="0"/>
            </a:endParaRPr>
          </a:p>
          <a:p>
            <a:pPr marL="0" indent="0">
              <a:buNone/>
            </a:pPr>
            <a:endParaRPr lang="en-US" sz="2000" i="1" dirty="0"/>
          </a:p>
          <a:p>
            <a:pPr marL="0" lvl="0" indent="0" algn="l" rtl="0">
              <a:spcBef>
                <a:spcPts val="0"/>
              </a:spcBef>
              <a:spcAft>
                <a:spcPts val="0"/>
              </a:spcAft>
              <a:buNone/>
            </a:pPr>
            <a:endParaRPr dirty="0"/>
          </a:p>
        </p:txBody>
      </p:sp>
      <p:sp>
        <p:nvSpPr>
          <p:cNvPr id="276" name="Google Shape;276;p20"/>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372532" y="394976"/>
            <a:ext cx="6558846" cy="396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EBP Facilitation Improvement Plan</a:t>
            </a:r>
            <a:endParaRPr dirty="0"/>
          </a:p>
        </p:txBody>
      </p:sp>
      <p:sp>
        <p:nvSpPr>
          <p:cNvPr id="245" name="Google Shape;245;p16"/>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29</a:t>
            </a:fld>
            <a:endParaRPr/>
          </a:p>
        </p:txBody>
      </p:sp>
      <p:sp>
        <p:nvSpPr>
          <p:cNvPr id="244" name="Google Shape;244;p16"/>
          <p:cNvSpPr txBox="1">
            <a:spLocks noGrp="1"/>
          </p:cNvSpPr>
          <p:nvPr>
            <p:ph type="body" idx="4294967295"/>
          </p:nvPr>
        </p:nvSpPr>
        <p:spPr>
          <a:xfrm>
            <a:off x="372532" y="925689"/>
            <a:ext cx="6558846" cy="3826933"/>
          </a:xfrm>
          <a:prstGeom prst="rect">
            <a:avLst/>
          </a:prstGeom>
        </p:spPr>
        <p:txBody>
          <a:bodyPr spcFirstLastPara="1" wrap="square" lIns="0" tIns="0" rIns="0" bIns="0" anchor="t" anchorCtr="0">
            <a:no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Nunito" panose="020B0604020202020204" charset="0"/>
                <a:ea typeface="Calibri" panose="020F0502020204030204" pitchFamily="34" charset="0"/>
                <a:cs typeface="Times New Roman" panose="02020603050405020304" pitchFamily="18" charset="0"/>
              </a:rPr>
              <a:t>If any individual items on the observation form are rated 1 or 2, the HES/SRAE Coordinator will work with the educator to address the professional development need.</a:t>
            </a: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Nunito" panose="020B0604020202020204" charset="0"/>
                <a:ea typeface="Calibri" panose="020F0502020204030204" pitchFamily="34" charset="0"/>
                <a:cs typeface="Times New Roman" panose="02020603050405020304" pitchFamily="18" charset="0"/>
              </a:rPr>
              <a:t>If the overall assessment of the program session is 1 or 2 (3 = average) the HES/SRAE Coordinator will develop an improvement plan in conjunction with the educator. The ACT TA Provider will be available to assist and support professional development needs to improve the quality of program delivery. The educator will not implement an EBP cycle until the improvement plan is completed. Once this is done, the educator can co-facilitate the EBP with an experienced educator. </a:t>
            </a:r>
          </a:p>
          <a:p>
            <a:pPr marL="457200" lvl="0" indent="-355600" algn="l" rtl="0">
              <a:spcBef>
                <a:spcPts val="0"/>
              </a:spcBef>
              <a:spcAft>
                <a:spcPts val="0"/>
              </a:spcAft>
              <a:buClr>
                <a:schemeClr val="accent4"/>
              </a:buClr>
              <a:buSzPts val="2000"/>
              <a:buChar char="➜"/>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6513"/>
            <a:ext cx="9144000" cy="457200"/>
          </a:xfrm>
        </p:spPr>
        <p:txBody>
          <a:bodyPr>
            <a:normAutofit/>
          </a:bodyPr>
          <a:lstStyle/>
          <a:p>
            <a:pPr algn="ctr"/>
            <a:r>
              <a:rPr lang="en-US" sz="2700" dirty="0"/>
              <a:t>Which Bernie Meme are you?</a:t>
            </a:r>
          </a:p>
        </p:txBody>
      </p:sp>
      <p:pic>
        <p:nvPicPr>
          <p:cNvPr id="1029" name="6814d1da-74ed-49be-9b73-982cd5f0150a" descr="Image">
            <a:extLst>
              <a:ext uri="{FF2B5EF4-FFF2-40B4-BE49-F238E27FC236}">
                <a16:creationId xmlns:a16="http://schemas.microsoft.com/office/drawing/2014/main" id="{7C83EF25-432C-4C81-8CDC-D292B1232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916" y="2669986"/>
            <a:ext cx="2558020" cy="2410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7">
            <a:extLst>
              <a:ext uri="{FF2B5EF4-FFF2-40B4-BE49-F238E27FC236}">
                <a16:creationId xmlns:a16="http://schemas.microsoft.com/office/drawing/2014/main" id="{8A34D0B1-B12B-4ABE-A873-7ACC1D9D7E03}"/>
              </a:ext>
            </a:extLst>
          </p:cNvPr>
          <p:cNvSpPr>
            <a:spLocks noChangeAspect="1" noChangeArrowheads="1"/>
          </p:cNvSpPr>
          <p:nvPr/>
        </p:nvSpPr>
        <p:spPr bwMode="auto">
          <a:xfrm>
            <a:off x="2436291" y="2419349"/>
            <a:ext cx="2288109" cy="228810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F3EED0A3-96C4-4484-8668-A94F22E1F674}"/>
              </a:ext>
            </a:extLst>
          </p:cNvPr>
          <p:cNvPicPr>
            <a:picLocks noChangeAspect="1"/>
          </p:cNvPicPr>
          <p:nvPr/>
        </p:nvPicPr>
        <p:blipFill>
          <a:blip r:embed="rId4"/>
          <a:stretch>
            <a:fillRect/>
          </a:stretch>
        </p:blipFill>
        <p:spPr>
          <a:xfrm>
            <a:off x="166614" y="2605441"/>
            <a:ext cx="3086067" cy="2314551"/>
          </a:xfrm>
          <a:prstGeom prst="rect">
            <a:avLst/>
          </a:prstGeom>
        </p:spPr>
      </p:pic>
      <p:pic>
        <p:nvPicPr>
          <p:cNvPr id="6" name="Picture 5">
            <a:extLst>
              <a:ext uri="{FF2B5EF4-FFF2-40B4-BE49-F238E27FC236}">
                <a16:creationId xmlns:a16="http://schemas.microsoft.com/office/drawing/2014/main" id="{C9E29BE7-5B4F-4038-AB96-A7445E9DB2F1}"/>
              </a:ext>
            </a:extLst>
          </p:cNvPr>
          <p:cNvPicPr>
            <a:picLocks noChangeAspect="1"/>
          </p:cNvPicPr>
          <p:nvPr/>
        </p:nvPicPr>
        <p:blipFill>
          <a:blip r:embed="rId5"/>
          <a:stretch>
            <a:fillRect/>
          </a:stretch>
        </p:blipFill>
        <p:spPr>
          <a:xfrm>
            <a:off x="139923" y="436042"/>
            <a:ext cx="3112758" cy="1936027"/>
          </a:xfrm>
          <a:prstGeom prst="rect">
            <a:avLst/>
          </a:prstGeom>
        </p:spPr>
      </p:pic>
      <p:pic>
        <p:nvPicPr>
          <p:cNvPr id="8" name="Picture 7">
            <a:extLst>
              <a:ext uri="{FF2B5EF4-FFF2-40B4-BE49-F238E27FC236}">
                <a16:creationId xmlns:a16="http://schemas.microsoft.com/office/drawing/2014/main" id="{911D5AA8-546A-4D18-B327-51D4928A2277}"/>
              </a:ext>
            </a:extLst>
          </p:cNvPr>
          <p:cNvPicPr>
            <a:picLocks noChangeAspect="1"/>
          </p:cNvPicPr>
          <p:nvPr/>
        </p:nvPicPr>
        <p:blipFill>
          <a:blip r:embed="rId6"/>
          <a:stretch>
            <a:fillRect/>
          </a:stretch>
        </p:blipFill>
        <p:spPr>
          <a:xfrm>
            <a:off x="6034680" y="382847"/>
            <a:ext cx="2953764" cy="2215323"/>
          </a:xfrm>
          <a:prstGeom prst="rect">
            <a:avLst/>
          </a:prstGeom>
        </p:spPr>
      </p:pic>
      <p:pic>
        <p:nvPicPr>
          <p:cNvPr id="9" name="Picture 8">
            <a:extLst>
              <a:ext uri="{FF2B5EF4-FFF2-40B4-BE49-F238E27FC236}">
                <a16:creationId xmlns:a16="http://schemas.microsoft.com/office/drawing/2014/main" id="{EAC66C72-02D5-4BC0-9725-3556447207CC}"/>
              </a:ext>
            </a:extLst>
          </p:cNvPr>
          <p:cNvPicPr>
            <a:picLocks noChangeAspect="1"/>
          </p:cNvPicPr>
          <p:nvPr/>
        </p:nvPicPr>
        <p:blipFill>
          <a:blip r:embed="rId7"/>
          <a:stretch>
            <a:fillRect/>
          </a:stretch>
        </p:blipFill>
        <p:spPr>
          <a:xfrm>
            <a:off x="3427945" y="1073650"/>
            <a:ext cx="2461986" cy="2895922"/>
          </a:xfrm>
          <a:prstGeom prst="rect">
            <a:avLst/>
          </a:prstGeom>
        </p:spPr>
      </p:pic>
      <p:sp>
        <p:nvSpPr>
          <p:cNvPr id="3" name="TextBox 2">
            <a:extLst>
              <a:ext uri="{FF2B5EF4-FFF2-40B4-BE49-F238E27FC236}">
                <a16:creationId xmlns:a16="http://schemas.microsoft.com/office/drawing/2014/main" id="{3D5198B2-BA14-49CF-894A-DAFCDD7172B2}"/>
              </a:ext>
            </a:extLst>
          </p:cNvPr>
          <p:cNvSpPr txBox="1"/>
          <p:nvPr/>
        </p:nvSpPr>
        <p:spPr>
          <a:xfrm>
            <a:off x="2909886" y="573196"/>
            <a:ext cx="85725" cy="307777"/>
          </a:xfrm>
          <a:prstGeom prst="rect">
            <a:avLst/>
          </a:prstGeom>
          <a:noFill/>
        </p:spPr>
        <p:txBody>
          <a:bodyPr wrap="square" rtlCol="0">
            <a:spAutoFit/>
          </a:bodyPr>
          <a:lstStyle/>
          <a:p>
            <a:r>
              <a:rPr lang="en-US" dirty="0">
                <a:solidFill>
                  <a:schemeClr val="tx1"/>
                </a:solidFill>
              </a:rPr>
              <a:t>1</a:t>
            </a:r>
          </a:p>
        </p:txBody>
      </p:sp>
      <p:sp>
        <p:nvSpPr>
          <p:cNvPr id="10" name="TextBox 9">
            <a:extLst>
              <a:ext uri="{FF2B5EF4-FFF2-40B4-BE49-F238E27FC236}">
                <a16:creationId xmlns:a16="http://schemas.microsoft.com/office/drawing/2014/main" id="{E4B7C0B3-494E-46EF-9909-336559B91BD1}"/>
              </a:ext>
            </a:extLst>
          </p:cNvPr>
          <p:cNvSpPr txBox="1"/>
          <p:nvPr/>
        </p:nvSpPr>
        <p:spPr>
          <a:xfrm flipH="1">
            <a:off x="2719385" y="4572067"/>
            <a:ext cx="276225" cy="307777"/>
          </a:xfrm>
          <a:prstGeom prst="rect">
            <a:avLst/>
          </a:prstGeom>
          <a:noFill/>
        </p:spPr>
        <p:txBody>
          <a:bodyPr wrap="square" rtlCol="0">
            <a:spAutoFit/>
          </a:bodyPr>
          <a:lstStyle/>
          <a:p>
            <a:r>
              <a:rPr lang="en-US" dirty="0">
                <a:solidFill>
                  <a:schemeClr val="bg1"/>
                </a:solidFill>
              </a:rPr>
              <a:t>4</a:t>
            </a:r>
          </a:p>
        </p:txBody>
      </p:sp>
      <p:sp>
        <p:nvSpPr>
          <p:cNvPr id="11" name="TextBox 10">
            <a:extLst>
              <a:ext uri="{FF2B5EF4-FFF2-40B4-BE49-F238E27FC236}">
                <a16:creationId xmlns:a16="http://schemas.microsoft.com/office/drawing/2014/main" id="{7391EE31-79FA-4775-94BE-AE104935CFC2}"/>
              </a:ext>
            </a:extLst>
          </p:cNvPr>
          <p:cNvSpPr txBox="1"/>
          <p:nvPr/>
        </p:nvSpPr>
        <p:spPr>
          <a:xfrm>
            <a:off x="5618695" y="1238164"/>
            <a:ext cx="77255" cy="307777"/>
          </a:xfrm>
          <a:prstGeom prst="rect">
            <a:avLst/>
          </a:prstGeom>
          <a:noFill/>
        </p:spPr>
        <p:txBody>
          <a:bodyPr wrap="square" rtlCol="0">
            <a:spAutoFit/>
          </a:bodyPr>
          <a:lstStyle/>
          <a:p>
            <a:r>
              <a:rPr lang="en-US" dirty="0">
                <a:solidFill>
                  <a:schemeClr val="tx1"/>
                </a:solidFill>
              </a:rPr>
              <a:t>2</a:t>
            </a:r>
          </a:p>
        </p:txBody>
      </p:sp>
      <p:sp>
        <p:nvSpPr>
          <p:cNvPr id="12" name="TextBox 11">
            <a:extLst>
              <a:ext uri="{FF2B5EF4-FFF2-40B4-BE49-F238E27FC236}">
                <a16:creationId xmlns:a16="http://schemas.microsoft.com/office/drawing/2014/main" id="{60A394B6-129C-4DAE-909C-C8A0D4874119}"/>
              </a:ext>
            </a:extLst>
          </p:cNvPr>
          <p:cNvSpPr txBox="1"/>
          <p:nvPr/>
        </p:nvSpPr>
        <p:spPr>
          <a:xfrm>
            <a:off x="8702936" y="526191"/>
            <a:ext cx="285508" cy="307777"/>
          </a:xfrm>
          <a:prstGeom prst="rect">
            <a:avLst/>
          </a:prstGeom>
          <a:noFill/>
        </p:spPr>
        <p:txBody>
          <a:bodyPr wrap="square" rtlCol="0">
            <a:spAutoFit/>
          </a:bodyPr>
          <a:lstStyle/>
          <a:p>
            <a:r>
              <a:rPr lang="en-US" dirty="0">
                <a:solidFill>
                  <a:schemeClr val="bg1"/>
                </a:solidFill>
              </a:rPr>
              <a:t>3</a:t>
            </a:r>
          </a:p>
        </p:txBody>
      </p:sp>
      <p:sp>
        <p:nvSpPr>
          <p:cNvPr id="13" name="TextBox 12">
            <a:extLst>
              <a:ext uri="{FF2B5EF4-FFF2-40B4-BE49-F238E27FC236}">
                <a16:creationId xmlns:a16="http://schemas.microsoft.com/office/drawing/2014/main" id="{9B5D5C93-0E67-4250-82EB-8A5C99DBB513}"/>
              </a:ext>
            </a:extLst>
          </p:cNvPr>
          <p:cNvSpPr txBox="1"/>
          <p:nvPr/>
        </p:nvSpPr>
        <p:spPr>
          <a:xfrm>
            <a:off x="8429624" y="2790615"/>
            <a:ext cx="200025" cy="307777"/>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3740948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20E4D-15C9-4EDD-8535-4D1C6A9E83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4" name="Picture 3">
            <a:extLst>
              <a:ext uri="{FF2B5EF4-FFF2-40B4-BE49-F238E27FC236}">
                <a16:creationId xmlns:a16="http://schemas.microsoft.com/office/drawing/2014/main" id="{998C0F40-3004-45EB-8D7F-9EFDA55008C2}"/>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3005143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7"/>
          <p:cNvSpPr txBox="1">
            <a:spLocks noGrp="1"/>
          </p:cNvSpPr>
          <p:nvPr>
            <p:ph type="ctrTitle" idx="4294967295"/>
          </p:nvPr>
        </p:nvSpPr>
        <p:spPr>
          <a:xfrm>
            <a:off x="855300" y="1583350"/>
            <a:ext cx="7433400" cy="1159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9600" dirty="0">
                <a:solidFill>
                  <a:schemeClr val="accent1"/>
                </a:solidFill>
              </a:rPr>
              <a:t>Questions?</a:t>
            </a:r>
            <a:endParaRPr sz="9600" dirty="0">
              <a:solidFill>
                <a:schemeClr val="accent1"/>
              </a:solidFill>
            </a:endParaRPr>
          </a:p>
        </p:txBody>
      </p:sp>
      <p:sp>
        <p:nvSpPr>
          <p:cNvPr id="346" name="Google Shape;346;p27"/>
          <p:cNvSpPr txBox="1">
            <a:spLocks noGrp="1"/>
          </p:cNvSpPr>
          <p:nvPr>
            <p:ph type="subTitle" idx="4294967295"/>
          </p:nvPr>
        </p:nvSpPr>
        <p:spPr>
          <a:xfrm>
            <a:off x="855300" y="2840054"/>
            <a:ext cx="7433400" cy="7848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endParaRPr dirty="0"/>
          </a:p>
        </p:txBody>
      </p:sp>
      <p:sp>
        <p:nvSpPr>
          <p:cNvPr id="347" name="Google Shape;347;p27"/>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7AE0B1-2A44-4611-A25E-61F6BEC43CBD}"/>
              </a:ext>
            </a:extLst>
          </p:cNvPr>
          <p:cNvSpPr>
            <a:spLocks noGrp="1"/>
          </p:cNvSpPr>
          <p:nvPr>
            <p:ph type="body" idx="1"/>
          </p:nvPr>
        </p:nvSpPr>
        <p:spPr/>
        <p:txBody>
          <a:bodyPr/>
          <a:lstStyle/>
          <a:p>
            <a:pPr marL="101600" indent="0">
              <a:buNone/>
            </a:pPr>
            <a:r>
              <a:rPr lang="en-US" sz="4800" dirty="0">
                <a:latin typeface="Walter Turncoat" panose="020B0604020202020204" charset="0"/>
              </a:rPr>
              <a:t>THANK YOU!</a:t>
            </a:r>
          </a:p>
          <a:p>
            <a:pPr marL="101600" indent="0">
              <a:buNone/>
            </a:pPr>
            <a:endParaRPr lang="en-US" dirty="0"/>
          </a:p>
          <a:p>
            <a:pPr marL="101600" indent="0">
              <a:buNone/>
            </a:pPr>
            <a:r>
              <a:rPr lang="en-US" sz="1800" dirty="0"/>
              <a:t>Heather Wynkoop Beach</a:t>
            </a:r>
          </a:p>
          <a:p>
            <a:pPr marL="101600" indent="0">
              <a:buNone/>
            </a:pPr>
            <a:r>
              <a:rPr lang="en-US" sz="1800" dirty="0"/>
              <a:t>haw48@cornell.edu</a:t>
            </a:r>
          </a:p>
        </p:txBody>
      </p:sp>
      <p:sp>
        <p:nvSpPr>
          <p:cNvPr id="3" name="Slide Number Placeholder 2">
            <a:extLst>
              <a:ext uri="{FF2B5EF4-FFF2-40B4-BE49-F238E27FC236}">
                <a16:creationId xmlns:a16="http://schemas.microsoft.com/office/drawing/2014/main" id="{27E94D3D-F501-45AD-A76F-0507DBC99C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3419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78DA0-663E-4B18-8C85-D435849ABBC3}"/>
              </a:ext>
            </a:extLst>
          </p:cNvPr>
          <p:cNvSpPr>
            <a:spLocks noGrp="1"/>
          </p:cNvSpPr>
          <p:nvPr>
            <p:ph type="ctrTitle"/>
          </p:nvPr>
        </p:nvSpPr>
        <p:spPr>
          <a:xfrm>
            <a:off x="2332650" y="396875"/>
            <a:ext cx="4478700" cy="1007700"/>
          </a:xfrm>
        </p:spPr>
        <p:txBody>
          <a:bodyPr/>
          <a:lstStyle/>
          <a:p>
            <a:r>
              <a:rPr lang="en-US" b="1" dirty="0"/>
              <a:t>Agenda</a:t>
            </a:r>
            <a:br>
              <a:rPr lang="en-US" dirty="0"/>
            </a:br>
            <a:r>
              <a:rPr lang="en-US" dirty="0"/>
              <a:t> </a:t>
            </a:r>
            <a:br>
              <a:rPr lang="en-US" dirty="0"/>
            </a:br>
            <a:endParaRPr lang="en-US" dirty="0"/>
          </a:p>
        </p:txBody>
      </p:sp>
      <p:sp>
        <p:nvSpPr>
          <p:cNvPr id="4" name="Subtitle 3">
            <a:extLst>
              <a:ext uri="{FF2B5EF4-FFF2-40B4-BE49-F238E27FC236}">
                <a16:creationId xmlns:a16="http://schemas.microsoft.com/office/drawing/2014/main" id="{71B958C3-54F5-40DC-BA08-E9085E9E43A8}"/>
              </a:ext>
            </a:extLst>
          </p:cNvPr>
          <p:cNvSpPr>
            <a:spLocks noGrp="1"/>
          </p:cNvSpPr>
          <p:nvPr>
            <p:ph type="subTitle" idx="1"/>
          </p:nvPr>
        </p:nvSpPr>
        <p:spPr>
          <a:xfrm>
            <a:off x="2332650" y="1012874"/>
            <a:ext cx="4478700" cy="3592993"/>
          </a:xfrm>
        </p:spPr>
        <p:txBody>
          <a:bodyPr/>
          <a:lstStyle/>
          <a:p>
            <a:pPr algn="l">
              <a:buFont typeface="Arial" panose="020B0604020202020204" pitchFamily="34" charset="0"/>
              <a:buChar char="•"/>
            </a:pPr>
            <a:r>
              <a:rPr lang="en-US" sz="2000" b="1" dirty="0"/>
              <a:t>Observation Requirements</a:t>
            </a:r>
          </a:p>
          <a:p>
            <a:pPr marL="101600" indent="0" algn="l"/>
            <a:endParaRPr lang="en-US" sz="2000" b="1" dirty="0"/>
          </a:p>
          <a:p>
            <a:pPr algn="l">
              <a:buFont typeface="Arial" panose="020B0604020202020204" pitchFamily="34" charset="0"/>
              <a:buChar char="•"/>
            </a:pPr>
            <a:r>
              <a:rPr lang="en-US" sz="2000" b="1" dirty="0"/>
              <a:t>Before you begin</a:t>
            </a:r>
          </a:p>
          <a:p>
            <a:pPr algn="l">
              <a:buFont typeface="Arial" panose="020B0604020202020204" pitchFamily="34" charset="0"/>
              <a:buChar char="•"/>
            </a:pPr>
            <a:endParaRPr lang="en-US" sz="2000" b="1" dirty="0"/>
          </a:p>
          <a:p>
            <a:pPr algn="l">
              <a:buFont typeface="Arial" panose="020B0604020202020204" pitchFamily="34" charset="0"/>
              <a:buChar char="•"/>
            </a:pPr>
            <a:r>
              <a:rPr lang="en-US" sz="2000" b="1" dirty="0"/>
              <a:t>Protocol and VFOF</a:t>
            </a:r>
          </a:p>
          <a:p>
            <a:pPr marL="101600" indent="0" algn="l"/>
            <a:endParaRPr lang="en-US" sz="2000" b="1" dirty="0"/>
          </a:p>
          <a:p>
            <a:pPr algn="l">
              <a:buFont typeface="Arial" panose="020B0604020202020204" pitchFamily="34" charset="0"/>
              <a:buChar char="•"/>
            </a:pPr>
            <a:r>
              <a:rPr lang="en-US" sz="2000" b="1" dirty="0"/>
              <a:t>Feedback</a:t>
            </a:r>
          </a:p>
          <a:p>
            <a:pPr algn="l">
              <a:buFont typeface="Arial" panose="020B0604020202020204" pitchFamily="34" charset="0"/>
              <a:buChar char="•"/>
            </a:pPr>
            <a:endParaRPr lang="en-US" sz="2000" b="1" dirty="0"/>
          </a:p>
          <a:p>
            <a:pPr algn="l">
              <a:buFont typeface="Arial" panose="020B0604020202020204" pitchFamily="34" charset="0"/>
              <a:buChar char="•"/>
            </a:pPr>
            <a:r>
              <a:rPr lang="en-US" sz="2000" b="1" dirty="0"/>
              <a:t>Facilitation Improvement Plan</a:t>
            </a:r>
          </a:p>
          <a:p>
            <a:pPr marL="101600" indent="0" algn="l"/>
            <a:endParaRPr lang="en-US" sz="2000" dirty="0"/>
          </a:p>
        </p:txBody>
      </p:sp>
      <p:sp>
        <p:nvSpPr>
          <p:cNvPr id="3" name="Slide Number Placeholder 2">
            <a:extLst>
              <a:ext uri="{FF2B5EF4-FFF2-40B4-BE49-F238E27FC236}">
                <a16:creationId xmlns:a16="http://schemas.microsoft.com/office/drawing/2014/main" id="{FA96C7FE-9BA6-4971-8FC0-AA1C20B35F44}"/>
              </a:ext>
            </a:extLst>
          </p:cNvPr>
          <p:cNvSpPr>
            <a:spLocks noGrp="1"/>
          </p:cNvSpPr>
          <p:nvPr>
            <p:ph type="sldNum" idx="4294967295"/>
          </p:nvPr>
        </p:nvSpPr>
        <p:spPr>
          <a:xfrm>
            <a:off x="8594725" y="200025"/>
            <a:ext cx="549275" cy="393700"/>
          </a:xfrm>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1957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t>Why Observe?</a:t>
            </a:r>
          </a:p>
        </p:txBody>
      </p:sp>
      <p:sp>
        <p:nvSpPr>
          <p:cNvPr id="3" name="Subtitle 2"/>
          <p:cNvSpPr>
            <a:spLocks noGrp="1"/>
          </p:cNvSpPr>
          <p:nvPr>
            <p:ph type="body" idx="1"/>
          </p:nvPr>
        </p:nvSpPr>
        <p:spPr/>
        <p:txBody>
          <a:bodyPr>
            <a:normAutofit fontScale="85000" lnSpcReduction="10000"/>
          </a:bodyPr>
          <a:lstStyle/>
          <a:p>
            <a:pPr marL="257175" indent="-257175" algn="l">
              <a:buFont typeface="Arial" panose="020B0604020202020204" pitchFamily="34" charset="0"/>
              <a:buChar char="•"/>
            </a:pPr>
            <a:r>
              <a:rPr lang="en-US" dirty="0">
                <a:solidFill>
                  <a:schemeClr val="tx1"/>
                </a:solidFill>
                <a:latin typeface="Walter Turncoat" panose="020B0604020202020204" charset="0"/>
              </a:rPr>
              <a:t>To identify both strengths and areas in need of improvement or change which gives way for professional growth.</a:t>
            </a:r>
          </a:p>
          <a:p>
            <a:pPr marL="257175" indent="-257175" algn="l">
              <a:buFont typeface="Arial" panose="020B0604020202020204" pitchFamily="34" charset="0"/>
              <a:buChar char="•"/>
            </a:pPr>
            <a:r>
              <a:rPr lang="en-US" dirty="0">
                <a:solidFill>
                  <a:schemeClr val="tx1"/>
                </a:solidFill>
                <a:latin typeface="Walter Turncoat" panose="020B0604020202020204" charset="0"/>
              </a:rPr>
              <a:t>It’s an opportunity for facilitators to engage in reflective dialogue about their work.</a:t>
            </a:r>
          </a:p>
          <a:p>
            <a:pPr marL="257175" indent="-257175" algn="l">
              <a:buFont typeface="Arial" panose="020B0604020202020204" pitchFamily="34" charset="0"/>
              <a:buChar char="•"/>
            </a:pPr>
            <a:r>
              <a:rPr lang="en-US" dirty="0">
                <a:solidFill>
                  <a:schemeClr val="tx1"/>
                </a:solidFill>
                <a:latin typeface="Walter Turncoat" panose="020B0604020202020204" charset="0"/>
              </a:rPr>
              <a:t>Offers supervisors insight into where staff may need additional support.</a:t>
            </a:r>
          </a:p>
          <a:p>
            <a:pPr marL="257175" indent="-257175" algn="l">
              <a:buFont typeface="Arial" panose="020B0604020202020204" pitchFamily="34" charset="0"/>
              <a:buChar char="•"/>
            </a:pPr>
            <a:r>
              <a:rPr lang="en-US" dirty="0">
                <a:solidFill>
                  <a:schemeClr val="tx1"/>
                </a:solidFill>
                <a:latin typeface="Walter Turncoat" panose="020B0604020202020204" charset="0"/>
              </a:rPr>
              <a:t>We know that successful implementation of EBP’s does not solely rely on the curriculum.</a:t>
            </a:r>
          </a:p>
          <a:p>
            <a:pPr marL="257175" indent="-257175" algn="l">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69689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1488450" y="243075"/>
            <a:ext cx="6167100" cy="396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dirty="0"/>
              <a:t>It’s also required</a:t>
            </a:r>
            <a:endParaRPr b="1" dirty="0"/>
          </a:p>
        </p:txBody>
      </p:sp>
      <p:sp>
        <p:nvSpPr>
          <p:cNvPr id="228" name="Google Shape;228;p14"/>
          <p:cNvSpPr txBox="1">
            <a:spLocks noGrp="1"/>
          </p:cNvSpPr>
          <p:nvPr>
            <p:ph type="body" idx="2"/>
          </p:nvPr>
        </p:nvSpPr>
        <p:spPr>
          <a:xfrm>
            <a:off x="4939924" y="1313600"/>
            <a:ext cx="2509800" cy="2889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600" b="1" dirty="0"/>
              <a:t>ACT for Youth</a:t>
            </a:r>
            <a:endParaRPr sz="1600" dirty="0"/>
          </a:p>
          <a:p>
            <a:pPr marL="171450" indent="-171450">
              <a:spcBef>
                <a:spcPts val="800"/>
              </a:spcBef>
              <a:spcAft>
                <a:spcPts val="800"/>
              </a:spcAft>
              <a:buClr>
                <a:schemeClr val="dk1"/>
              </a:buClr>
              <a:buSzPts val="1100"/>
            </a:pPr>
            <a:r>
              <a:rPr lang="en-US" sz="1400" b="1" dirty="0"/>
              <a:t>SRAE and PREP: 1 per year.</a:t>
            </a:r>
          </a:p>
          <a:p>
            <a:pPr marL="171450" indent="-171450">
              <a:spcBef>
                <a:spcPts val="800"/>
              </a:spcBef>
              <a:spcAft>
                <a:spcPts val="800"/>
              </a:spcAft>
              <a:buClr>
                <a:schemeClr val="dk1"/>
              </a:buClr>
              <a:buSzPts val="1100"/>
            </a:pPr>
            <a:r>
              <a:rPr lang="en-US" sz="1400" b="1" dirty="0"/>
              <a:t>CAPP 1 per grant cycle (most still due).</a:t>
            </a:r>
          </a:p>
          <a:p>
            <a:pPr marL="171450" indent="-171450">
              <a:spcBef>
                <a:spcPts val="800"/>
              </a:spcBef>
              <a:spcAft>
                <a:spcPts val="800"/>
              </a:spcAft>
              <a:buClr>
                <a:schemeClr val="dk1"/>
              </a:buClr>
              <a:buSzPts val="1100"/>
            </a:pPr>
            <a:r>
              <a:rPr lang="en-US" sz="1400" b="1" dirty="0"/>
              <a:t>We keep record. Site and DOH get copy.</a:t>
            </a:r>
            <a:endParaRPr sz="1400" b="1" dirty="0"/>
          </a:p>
        </p:txBody>
      </p:sp>
      <p:sp>
        <p:nvSpPr>
          <p:cNvPr id="229" name="Google Shape;229;p14"/>
          <p:cNvSpPr txBox="1">
            <a:spLocks noGrp="1"/>
          </p:cNvSpPr>
          <p:nvPr>
            <p:ph type="body" idx="1"/>
          </p:nvPr>
        </p:nvSpPr>
        <p:spPr>
          <a:xfrm>
            <a:off x="1693075" y="1452281"/>
            <a:ext cx="2724180" cy="3141233"/>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1600" b="1" dirty="0"/>
              <a:t>Health Educator Supervisors</a:t>
            </a:r>
            <a:endParaRPr sz="1600" dirty="0"/>
          </a:p>
          <a:p>
            <a:pPr marL="171450" indent="-171450">
              <a:spcBef>
                <a:spcPts val="800"/>
              </a:spcBef>
              <a:buClr>
                <a:schemeClr val="dk1"/>
              </a:buClr>
              <a:buSzPts val="1100"/>
            </a:pPr>
            <a:r>
              <a:rPr lang="en-US" sz="1400" b="1" dirty="0"/>
              <a:t>Must observe </a:t>
            </a:r>
            <a:r>
              <a:rPr lang="en-US" sz="1400" b="1" i="1" dirty="0"/>
              <a:t>each</a:t>
            </a:r>
            <a:r>
              <a:rPr lang="en-US" sz="1400" b="1" dirty="0"/>
              <a:t> educator 2x a year.</a:t>
            </a:r>
          </a:p>
          <a:p>
            <a:pPr marL="171450" indent="-171450">
              <a:spcBef>
                <a:spcPts val="800"/>
              </a:spcBef>
              <a:buClr>
                <a:schemeClr val="dk1"/>
              </a:buClr>
              <a:buSzPts val="1100"/>
            </a:pPr>
            <a:r>
              <a:rPr lang="en-US" sz="1400" b="1" dirty="0"/>
              <a:t>If YOU implement, you must be observed by </a:t>
            </a:r>
            <a:r>
              <a:rPr lang="en-US" sz="1400" b="1" i="1" dirty="0"/>
              <a:t>your</a:t>
            </a:r>
            <a:r>
              <a:rPr lang="en-US" sz="1400" b="1" dirty="0"/>
              <a:t> supervisor.</a:t>
            </a:r>
          </a:p>
          <a:p>
            <a:pPr marL="171450" indent="-171450">
              <a:spcBef>
                <a:spcPts val="800"/>
              </a:spcBef>
              <a:buClr>
                <a:schemeClr val="dk1"/>
              </a:buClr>
              <a:buSzPts val="1100"/>
            </a:pPr>
            <a:r>
              <a:rPr lang="en-US" sz="1400" b="1" dirty="0"/>
              <a:t>If sub-contract, their supervisor must observe them and send report to you.</a:t>
            </a:r>
          </a:p>
          <a:p>
            <a:pPr marL="171450" indent="-171450">
              <a:spcBef>
                <a:spcPts val="800"/>
              </a:spcBef>
              <a:buClr>
                <a:schemeClr val="dk1"/>
              </a:buClr>
              <a:buSzPts val="1100"/>
            </a:pPr>
            <a:r>
              <a:rPr lang="en-US" sz="1400" b="1" dirty="0"/>
              <a:t>Report in BAR and records stay with you.</a:t>
            </a:r>
          </a:p>
          <a:p>
            <a:pPr marL="171450" indent="-171450">
              <a:spcBef>
                <a:spcPts val="800"/>
              </a:spcBef>
              <a:buClr>
                <a:schemeClr val="dk1"/>
              </a:buClr>
              <a:buSzPts val="1100"/>
            </a:pPr>
            <a:endParaRPr sz="1200" dirty="0"/>
          </a:p>
        </p:txBody>
      </p:sp>
      <p:sp>
        <p:nvSpPr>
          <p:cNvPr id="230" name="Google Shape;230;p14"/>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8"/>
          <p:cNvSpPr txBox="1">
            <a:spLocks noGrp="1"/>
          </p:cNvSpPr>
          <p:nvPr>
            <p:ph type="body" idx="1"/>
          </p:nvPr>
        </p:nvSpPr>
        <p:spPr>
          <a:xfrm>
            <a:off x="1821650" y="1014450"/>
            <a:ext cx="3672000" cy="3114600"/>
          </a:xfrm>
          <a:prstGeom prst="rect">
            <a:avLst/>
          </a:prstGeom>
        </p:spPr>
        <p:txBody>
          <a:bodyPr spcFirstLastPara="1" wrap="square" lIns="0" tIns="0" rIns="0" bIns="0" anchor="ctr" anchorCtr="0">
            <a:noAutofit/>
          </a:bodyPr>
          <a:lstStyle/>
          <a:p>
            <a:pPr marL="0" lvl="0" indent="0" algn="ctr" rtl="0">
              <a:spcBef>
                <a:spcPts val="0"/>
              </a:spcBef>
              <a:spcAft>
                <a:spcPts val="800"/>
              </a:spcAft>
              <a:buNone/>
            </a:pPr>
            <a:r>
              <a:rPr lang="en" dirty="0"/>
              <a:t>Protocol and Virtual Facilitator Observation Form</a:t>
            </a:r>
          </a:p>
          <a:p>
            <a:pPr marL="0" lvl="0" indent="0" algn="ctr" rtl="0">
              <a:spcBef>
                <a:spcPts val="0"/>
              </a:spcBef>
              <a:spcAft>
                <a:spcPts val="800"/>
              </a:spcAft>
              <a:buNone/>
            </a:pPr>
            <a:r>
              <a:rPr lang="en" dirty="0">
                <a:hlinkClick r:id="rId3"/>
              </a:rPr>
              <a:t>CAPP/PREP</a:t>
            </a:r>
            <a:endParaRPr lang="en" dirty="0"/>
          </a:p>
          <a:p>
            <a:pPr marL="0" lvl="0" indent="0" algn="ctr" rtl="0">
              <a:spcBef>
                <a:spcPts val="0"/>
              </a:spcBef>
              <a:spcAft>
                <a:spcPts val="800"/>
              </a:spcAft>
              <a:buNone/>
            </a:pPr>
            <a:r>
              <a:rPr lang="en" dirty="0">
                <a:hlinkClick r:id="rId4"/>
              </a:rPr>
              <a:t>SRAE</a:t>
            </a:r>
            <a:endParaRPr lang="en" dirty="0"/>
          </a:p>
        </p:txBody>
      </p:sp>
      <p:sp>
        <p:nvSpPr>
          <p:cNvPr id="257" name="Google Shape;257;p18"/>
          <p:cNvSpPr txBox="1">
            <a:spLocks noGrp="1"/>
          </p:cNvSpPr>
          <p:nvPr>
            <p:ph type="sldNum" idx="12"/>
          </p:nvPr>
        </p:nvSpPr>
        <p:spPr>
          <a:xfrm>
            <a:off x="8404384" y="199526"/>
            <a:ext cx="548700" cy="3936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125" y="375850"/>
            <a:ext cx="6167100" cy="396300"/>
          </a:xfrm>
        </p:spPr>
        <p:txBody>
          <a:bodyPr>
            <a:normAutofit/>
          </a:bodyPr>
          <a:lstStyle/>
          <a:p>
            <a:r>
              <a:rPr lang="en-US" sz="2700" b="1" dirty="0"/>
              <a:t>Before you begin</a:t>
            </a:r>
          </a:p>
        </p:txBody>
      </p:sp>
      <p:sp>
        <p:nvSpPr>
          <p:cNvPr id="3" name="Subtitle 2"/>
          <p:cNvSpPr>
            <a:spLocks noGrp="1"/>
          </p:cNvSpPr>
          <p:nvPr>
            <p:ph type="body" idx="1"/>
          </p:nvPr>
        </p:nvSpPr>
        <p:spPr>
          <a:xfrm>
            <a:off x="548125" y="772150"/>
            <a:ext cx="6394542" cy="3995500"/>
          </a:xfrm>
        </p:spPr>
        <p:txBody>
          <a:bodyPr>
            <a:normAutofit/>
          </a:bodyPr>
          <a:lstStyle/>
          <a:p>
            <a:pPr marL="285750" indent="-285750"/>
            <a:r>
              <a:rPr lang="en-US" sz="1600" dirty="0">
                <a:solidFill>
                  <a:schemeClr val="tx1"/>
                </a:solidFill>
                <a:latin typeface="Walter Turncoat" panose="020B0604020202020204" charset="0"/>
              </a:rPr>
              <a:t>Decide on a session that will highlight the interaction between the educator and students </a:t>
            </a:r>
          </a:p>
          <a:p>
            <a:pPr marL="714375" lvl="1" indent="-257175">
              <a:buFont typeface="Arial" panose="020B0604020202020204" pitchFamily="34" charset="0"/>
              <a:buChar char="•"/>
            </a:pPr>
            <a:r>
              <a:rPr lang="en-US" sz="1600" i="1" dirty="0">
                <a:solidFill>
                  <a:schemeClr val="tx1"/>
                </a:solidFill>
                <a:latin typeface="Walter Turncoat" panose="020B0604020202020204" charset="0"/>
              </a:rPr>
              <a:t>(Typically, the 1</a:t>
            </a:r>
            <a:r>
              <a:rPr lang="en-US" sz="1600" i="1" baseline="30000" dirty="0">
                <a:solidFill>
                  <a:schemeClr val="tx1"/>
                </a:solidFill>
                <a:latin typeface="Walter Turncoat" panose="020B0604020202020204" charset="0"/>
              </a:rPr>
              <a:t>st</a:t>
            </a:r>
            <a:r>
              <a:rPr lang="en-US" sz="1600" i="1" dirty="0">
                <a:solidFill>
                  <a:schemeClr val="tx1"/>
                </a:solidFill>
                <a:latin typeface="Walter Turncoat" panose="020B0604020202020204" charset="0"/>
              </a:rPr>
              <a:t> and last don’t work well)</a:t>
            </a:r>
          </a:p>
          <a:p>
            <a:pPr marL="285750" indent="-285750"/>
            <a:r>
              <a:rPr lang="en-US" sz="1600" dirty="0">
                <a:solidFill>
                  <a:schemeClr val="tx1"/>
                </a:solidFill>
                <a:latin typeface="Walter Turncoat" panose="020B0604020202020204" charset="0"/>
              </a:rPr>
              <a:t>If it is with students outside the organization, get permission from the site and communicate about parental permission requirements</a:t>
            </a:r>
          </a:p>
          <a:p>
            <a:pPr marL="285750" indent="-285750"/>
            <a:endParaRPr lang="en-US" sz="1600" dirty="0">
              <a:solidFill>
                <a:schemeClr val="tx1"/>
              </a:solidFill>
              <a:latin typeface="Walter Turncoat" panose="020B0604020202020204" charset="0"/>
            </a:endParaRPr>
          </a:p>
          <a:p>
            <a:pPr marL="285750" indent="-285750"/>
            <a:r>
              <a:rPr lang="en-US" sz="1600" dirty="0">
                <a:solidFill>
                  <a:schemeClr val="tx1"/>
                </a:solidFill>
                <a:latin typeface="Walter Turncoat" panose="020B0604020202020204" charset="0"/>
              </a:rPr>
              <a:t> Review Virtual Facilitator Observation Form with educator and discuss rating descriptions </a:t>
            </a:r>
          </a:p>
          <a:p>
            <a:pPr marL="285750" indent="-285750"/>
            <a:endParaRPr lang="en-US" sz="1600" dirty="0">
              <a:solidFill>
                <a:schemeClr val="tx1"/>
              </a:solidFill>
              <a:latin typeface="Walter Turncoat" panose="020B0604020202020204" charset="0"/>
            </a:endParaRPr>
          </a:p>
          <a:p>
            <a:pPr marL="285750" indent="-285750"/>
            <a:r>
              <a:rPr lang="en-US" sz="1600" dirty="0">
                <a:solidFill>
                  <a:schemeClr val="tx1"/>
                </a:solidFill>
                <a:latin typeface="Walter Turncoat" panose="020B0604020202020204" charset="0"/>
              </a:rPr>
              <a:t>Decide how you will be introduced to students</a:t>
            </a:r>
          </a:p>
          <a:p>
            <a:pPr marL="0" indent="0">
              <a:buNone/>
            </a:pPr>
            <a:endParaRPr lang="en-US" sz="1600" dirty="0">
              <a:solidFill>
                <a:schemeClr val="tx1"/>
              </a:solidFill>
              <a:latin typeface="Walter Turncoat" panose="020B0604020202020204" charset="0"/>
            </a:endParaRPr>
          </a:p>
          <a:p>
            <a:pPr marL="285750" indent="-285750"/>
            <a:r>
              <a:rPr lang="en-US" sz="1600" dirty="0">
                <a:solidFill>
                  <a:schemeClr val="tx1"/>
                </a:solidFill>
                <a:latin typeface="Walter Turncoat" panose="020B0604020202020204" charset="0"/>
              </a:rPr>
              <a:t>Schedule time to discuss feedback</a:t>
            </a:r>
          </a:p>
          <a:p>
            <a:pPr marL="285750" indent="-285750"/>
            <a:endParaRPr lang="en-US" dirty="0"/>
          </a:p>
          <a:p>
            <a:endParaRPr lang="en-US" dirty="0"/>
          </a:p>
        </p:txBody>
      </p:sp>
    </p:spTree>
    <p:extLst>
      <p:ext uri="{BB962C8B-B14F-4D97-AF65-F5344CB8AC3E}">
        <p14:creationId xmlns:p14="http://schemas.microsoft.com/office/powerpoint/2010/main" val="15050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02B3-53A3-4EE8-B921-FF40253E64E7}"/>
              </a:ext>
            </a:extLst>
          </p:cNvPr>
          <p:cNvSpPr>
            <a:spLocks noGrp="1"/>
          </p:cNvSpPr>
          <p:nvPr>
            <p:ph type="ctrTitle"/>
          </p:nvPr>
        </p:nvSpPr>
        <p:spPr>
          <a:xfrm>
            <a:off x="2323350" y="1442862"/>
            <a:ext cx="4497300" cy="45719"/>
          </a:xfrm>
        </p:spPr>
        <p:txBody>
          <a:bodyPr/>
          <a:lstStyle/>
          <a:p>
            <a:br>
              <a:rPr lang="en-US" dirty="0"/>
            </a:br>
            <a:br>
              <a:rPr lang="en-US" dirty="0"/>
            </a:br>
            <a:r>
              <a:rPr lang="en-US" dirty="0"/>
              <a:t>Observation</a:t>
            </a:r>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6DD96C02-5A48-4101-935E-2A534BAC1083}"/>
              </a:ext>
            </a:extLst>
          </p:cNvPr>
          <p:cNvSpPr txBox="1"/>
          <p:nvPr/>
        </p:nvSpPr>
        <p:spPr>
          <a:xfrm>
            <a:off x="2091927" y="1320799"/>
            <a:ext cx="4960145" cy="3170099"/>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solidFill>
                  <a:schemeClr val="tx1"/>
                </a:solidFill>
                <a:latin typeface="Walter Turncoat" panose="020B0604020202020204" charset="0"/>
              </a:rPr>
              <a:t>Be familiar with the session module. Know what activities are scheduled to be completed, their purpose and how they are to be implemented. </a:t>
            </a:r>
          </a:p>
          <a:p>
            <a:pPr marL="342900" indent="-342900">
              <a:buFont typeface="Courier New" panose="02070309020205020404" pitchFamily="49" charset="0"/>
              <a:buChar char="o"/>
            </a:pPr>
            <a:r>
              <a:rPr lang="en-US" sz="2000" dirty="0">
                <a:solidFill>
                  <a:schemeClr val="tx1"/>
                </a:solidFill>
                <a:latin typeface="Walter Turncoat" panose="020B0604020202020204" charset="0"/>
              </a:rPr>
              <a:t>Introduce yourself to the class and then turn off your camera and microphone for the entirety of the session</a:t>
            </a:r>
          </a:p>
          <a:p>
            <a:pPr marL="342900" indent="-342900">
              <a:buFont typeface="Courier New" panose="02070309020205020404" pitchFamily="49" charset="0"/>
              <a:buChar char="o"/>
            </a:pPr>
            <a:r>
              <a:rPr lang="en-US" sz="2000" dirty="0">
                <a:solidFill>
                  <a:schemeClr val="tx1"/>
                </a:solidFill>
                <a:latin typeface="Walter Turncoat" panose="020B0604020202020204" charset="0"/>
              </a:rPr>
              <a:t>Take notes throughout on what you observe</a:t>
            </a:r>
          </a:p>
        </p:txBody>
      </p:sp>
    </p:spTree>
    <p:extLst>
      <p:ext uri="{BB962C8B-B14F-4D97-AF65-F5344CB8AC3E}">
        <p14:creationId xmlns:p14="http://schemas.microsoft.com/office/powerpoint/2010/main" val="4110709107"/>
      </p:ext>
    </p:extLst>
  </p:cSld>
  <p:clrMapOvr>
    <a:masterClrMapping/>
  </p:clrMapOvr>
</p:sld>
</file>

<file path=ppt/theme/theme1.xml><?xml version="1.0" encoding="utf-8"?>
<a:theme xmlns:a="http://schemas.openxmlformats.org/drawingml/2006/main" name="Osric template">
  <a:themeElements>
    <a:clrScheme name="Custom 347">
      <a:dk1>
        <a:srgbClr val="FFFFFF"/>
      </a:dk1>
      <a:lt1>
        <a:srgbClr val="24272E"/>
      </a:lt1>
      <a:dk2>
        <a:srgbClr val="C6C8D6"/>
      </a:dk2>
      <a:lt2>
        <a:srgbClr val="6B707C"/>
      </a:lt2>
      <a:accent1>
        <a:srgbClr val="FFDD41"/>
      </a:accent1>
      <a:accent2>
        <a:srgbClr val="8CE444"/>
      </a:accent2>
      <a:accent3>
        <a:srgbClr val="5FDEF0"/>
      </a:accent3>
      <a:accent4>
        <a:srgbClr val="7598FF"/>
      </a:accent4>
      <a:accent5>
        <a:srgbClr val="BA64E0"/>
      </a:accent5>
      <a:accent6>
        <a:srgbClr val="FF594C"/>
      </a:accent6>
      <a:hlink>
        <a:srgbClr val="CCDB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1588</Words>
  <Application>Microsoft Office PowerPoint</Application>
  <PresentationFormat>On-screen Show (16:9)</PresentationFormat>
  <Paragraphs>324</Paragraphs>
  <Slides>32</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Walter Turncoat</vt:lpstr>
      <vt:lpstr>Roboto</vt:lpstr>
      <vt:lpstr>Arial</vt:lpstr>
      <vt:lpstr>Times New Roman</vt:lpstr>
      <vt:lpstr>Calibri</vt:lpstr>
      <vt:lpstr>Nunito</vt:lpstr>
      <vt:lpstr>Tahoma</vt:lpstr>
      <vt:lpstr>Courier New</vt:lpstr>
      <vt:lpstr>Symbol</vt:lpstr>
      <vt:lpstr>Ribeye</vt:lpstr>
      <vt:lpstr>Osric template</vt:lpstr>
      <vt:lpstr>Virtual Observation and feedback  Heather Wynkoop Beach ACT for Youth</vt:lpstr>
      <vt:lpstr>Housekeeping</vt:lpstr>
      <vt:lpstr>Which Bernie Meme are you?</vt:lpstr>
      <vt:lpstr>Agenda   </vt:lpstr>
      <vt:lpstr>Why Observe?</vt:lpstr>
      <vt:lpstr>It’s also required</vt:lpstr>
      <vt:lpstr>PowerPoint Presentation</vt:lpstr>
      <vt:lpstr>Before you begin</vt:lpstr>
      <vt:lpstr>  Observation    </vt:lpstr>
      <vt:lpstr>What to Look For</vt:lpstr>
      <vt:lpstr>PowerPoint Presentation</vt:lpstr>
      <vt:lpstr>PowerPoint Presentation</vt:lpstr>
      <vt:lpstr>  Feedback</vt:lpstr>
      <vt:lpstr>PowerPoint Presentation</vt:lpstr>
      <vt:lpstr>PowerPoint Presentation</vt:lpstr>
      <vt:lpstr>PowerPoint Presentation</vt:lpstr>
      <vt:lpstr>PowerPoint Presentation</vt:lpstr>
      <vt:lpstr>PowerPoint Presentation</vt:lpstr>
      <vt:lpstr>How does feedback fit in?</vt:lpstr>
      <vt:lpstr>PowerPoint Presentation</vt:lpstr>
      <vt:lpstr>PowerPoint Presentation</vt:lpstr>
      <vt:lpstr>Feedback That Works!</vt:lpstr>
      <vt:lpstr>effective Feedback:</vt:lpstr>
      <vt:lpstr>Warm and Cool Feedback</vt:lpstr>
      <vt:lpstr>Situation</vt:lpstr>
      <vt:lpstr>Behavior</vt:lpstr>
      <vt:lpstr>Impact</vt:lpstr>
      <vt:lpstr>Putting it all together</vt:lpstr>
      <vt:lpstr>EBP Facilitation Improvement Plan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Observation and feedback  Heather Wynkoop Beach ACT for Youth</dc:title>
  <dc:creator>Heather A. Wynkoop</dc:creator>
  <cp:lastModifiedBy>Karen Schantz</cp:lastModifiedBy>
  <cp:revision>28</cp:revision>
  <dcterms:modified xsi:type="dcterms:W3CDTF">2021-02-23T14:39:14Z</dcterms:modified>
</cp:coreProperties>
</file>