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10287000" cx="18288000"/>
  <p:notesSz cx="6858000" cy="9144000"/>
  <p:embeddedFontLst>
    <p:embeddedFont>
      <p:font typeface="Arim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ifyRKbx9Ik0PopcWL9kClVfRd6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mo-bold.fntdata"/><Relationship Id="rId30" Type="http://schemas.openxmlformats.org/officeDocument/2006/relationships/font" Target="fonts/Arimo-regular.fntdata"/><Relationship Id="rId11" Type="http://schemas.openxmlformats.org/officeDocument/2006/relationships/slide" Target="slides/slide6.xml"/><Relationship Id="rId33" Type="http://schemas.openxmlformats.org/officeDocument/2006/relationships/font" Target="fonts/Arimo-boldItalic.fntdata"/><Relationship Id="rId10" Type="http://schemas.openxmlformats.org/officeDocument/2006/relationships/slide" Target="slides/slide5.xml"/><Relationship Id="rId32" Type="http://schemas.openxmlformats.org/officeDocument/2006/relationships/font" Target="fonts/Arim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86E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1180509" y="0"/>
            <a:ext cx="7107491" cy="10287000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1"/>
          <p:cNvGrpSpPr/>
          <p:nvPr/>
        </p:nvGrpSpPr>
        <p:grpSpPr>
          <a:xfrm>
            <a:off x="1289251" y="1226548"/>
            <a:ext cx="7854749" cy="7948204"/>
            <a:chOff x="0" y="76200"/>
            <a:chExt cx="10472999" cy="10597605"/>
          </a:xfrm>
        </p:grpSpPr>
        <p:sp>
          <p:nvSpPr>
            <p:cNvPr id="90" name="Google Shape;90;p1"/>
            <p:cNvSpPr/>
            <p:nvPr/>
          </p:nvSpPr>
          <p:spPr>
            <a:xfrm>
              <a:off x="0" y="2940779"/>
              <a:ext cx="10472999" cy="1796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0" y="76200"/>
              <a:ext cx="10449113" cy="2606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899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¡SEAN ORGULLOSOS!</a:t>
              </a:r>
              <a:endParaRPr/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0" y="7196122"/>
              <a:ext cx="8521834" cy="34776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999" u="none" cap="none" strike="noStrike">
                  <a:solidFill>
                    <a:srgbClr val="EC008C"/>
                  </a:solidFill>
                  <a:latin typeface="Avenir"/>
                  <a:ea typeface="Avenir"/>
                  <a:cs typeface="Avenir"/>
                  <a:sym typeface="Avenir"/>
                </a:rPr>
                <a:t>Módulo 5:</a:t>
              </a:r>
              <a:endParaRPr/>
            </a:p>
            <a:p>
              <a:pPr indent="0" lvl="0" marL="0" marR="0" rtl="0" algn="l">
                <a:lnSpc>
                  <a:spcPct val="8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999" u="none" cap="none" strike="noStrike">
                  <a:solidFill>
                    <a:srgbClr val="EC008C"/>
                  </a:solidFill>
                  <a:latin typeface="Avenir"/>
                  <a:ea typeface="Avenir"/>
                  <a:cs typeface="Avenir"/>
                  <a:sym typeface="Avenir"/>
                </a:rPr>
                <a:t>Los c</a:t>
              </a:r>
              <a:r>
                <a:rPr b="0" i="0" lang="en-US" sz="4000" u="none" cap="none" strike="noStrike">
                  <a:solidFill>
                    <a:srgbClr val="EC008C"/>
                  </a:solidFill>
                  <a:latin typeface="Avenir"/>
                  <a:ea typeface="Avenir"/>
                  <a:cs typeface="Avenir"/>
                  <a:sym typeface="Avenir"/>
                </a:rPr>
                <a:t>ondones (Preservativos)</a:t>
              </a:r>
              <a:endParaRPr/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0" y="3836206"/>
              <a:ext cx="10449113" cy="2606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899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¡SEAN RESPONSABLES!</a:t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0" y="6700785"/>
              <a:ext cx="10472999" cy="1796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CDE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/>
        </p:nvSpPr>
        <p:spPr>
          <a:xfrm>
            <a:off x="2450522" y="3500240"/>
            <a:ext cx="13386957" cy="33722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31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ACTIVIDAD:</a:t>
            </a:r>
            <a:endParaRPr/>
          </a:p>
          <a:p>
            <a:pPr indent="0" lvl="0" marL="0" marR="0" rtl="0" algn="ctr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31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LOS PASOS DEL USO CORRECTO DEL CONDÓN</a:t>
            </a:r>
            <a:endParaRPr/>
          </a:p>
        </p:txBody>
      </p:sp>
      <p:sp>
        <p:nvSpPr>
          <p:cNvPr id="168" name="Google Shape;168;p10"/>
          <p:cNvSpPr/>
          <p:nvPr/>
        </p:nvSpPr>
        <p:spPr>
          <a:xfrm>
            <a:off x="1028700" y="1028700"/>
            <a:ext cx="16230600" cy="1404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"/>
          <p:cNvSpPr/>
          <p:nvPr/>
        </p:nvSpPr>
        <p:spPr>
          <a:xfrm>
            <a:off x="1028700" y="9258300"/>
            <a:ext cx="16230600" cy="1404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8242" y="8051758"/>
            <a:ext cx="2320278" cy="232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1"/>
          <p:cNvPicPr preferRelativeResize="0"/>
          <p:nvPr/>
        </p:nvPicPr>
        <p:blipFill rotWithShape="1">
          <a:blip r:embed="rId4">
            <a:alphaModFix/>
          </a:blip>
          <a:srcRect b="10112" l="0" r="0" t="0"/>
          <a:stretch/>
        </p:blipFill>
        <p:spPr>
          <a:xfrm>
            <a:off x="3251716" y="5143500"/>
            <a:ext cx="11784568" cy="352363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1"/>
          <p:cNvSpPr txBox="1"/>
          <p:nvPr/>
        </p:nvSpPr>
        <p:spPr>
          <a:xfrm>
            <a:off x="2509202" y="1085850"/>
            <a:ext cx="14750098" cy="1456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11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CÓMO USAR UN CONDÓN CORRECTAMENTE </a:t>
            </a:r>
            <a:endParaRPr/>
          </a:p>
        </p:txBody>
      </p:sp>
      <p:sp>
        <p:nvSpPr>
          <p:cNvPr id="177" name="Google Shape;177;p11"/>
          <p:cNvSpPr txBox="1"/>
          <p:nvPr/>
        </p:nvSpPr>
        <p:spPr>
          <a:xfrm>
            <a:off x="2509202" y="3099533"/>
            <a:ext cx="13957724" cy="2454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7825" lvl="1" marL="7556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286E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Los circulos que siguen representan cada paso del uso del condón. El objetivo es ponerlas en el orden que corresponden al uso correcto, y compartir sus respuestas en el chat. Tienen un minuto.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86E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 b="0" l="4106" r="28176" t="867"/>
          <a:stretch/>
        </p:blipFill>
        <p:spPr>
          <a:xfrm rot="5400000">
            <a:off x="4652644" y="-2907182"/>
            <a:ext cx="8305628" cy="1623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18389">
            <a:off x="3077394" y="2745731"/>
            <a:ext cx="12133212" cy="57357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2"/>
          <p:cNvSpPr txBox="1"/>
          <p:nvPr/>
        </p:nvSpPr>
        <p:spPr>
          <a:xfrm>
            <a:off x="2387088" y="2011742"/>
            <a:ext cx="13513824" cy="781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99" u="none" cap="none" strike="noStrike">
                <a:solidFill>
                  <a:srgbClr val="2C2C2E"/>
                </a:solidFill>
                <a:latin typeface="Avenir"/>
                <a:ea typeface="Avenir"/>
                <a:cs typeface="Avenir"/>
                <a:sym typeface="Avenir"/>
              </a:rPr>
              <a:t>PONGAN LOS PASOS EN ORDEN</a:t>
            </a:r>
            <a:endParaRPr/>
          </a:p>
        </p:txBody>
      </p:sp>
      <p:pic>
        <p:nvPicPr>
          <p:cNvPr id="185" name="Google Shape;18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87088" y="3162881"/>
            <a:ext cx="4500243" cy="480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54913" y="3162881"/>
            <a:ext cx="4500243" cy="480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10149" y="3162881"/>
            <a:ext cx="4622311" cy="493644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2"/>
          <p:cNvSpPr txBox="1"/>
          <p:nvPr/>
        </p:nvSpPr>
        <p:spPr>
          <a:xfrm>
            <a:off x="2656363" y="7921341"/>
            <a:ext cx="3864800" cy="40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2C2C2E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89" name="Google Shape;189;p12"/>
          <p:cNvSpPr txBox="1"/>
          <p:nvPr/>
        </p:nvSpPr>
        <p:spPr>
          <a:xfrm>
            <a:off x="7211600" y="7921341"/>
            <a:ext cx="3864800" cy="40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2C2C2E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90" name="Google Shape;190;p12"/>
          <p:cNvSpPr txBox="1"/>
          <p:nvPr/>
        </p:nvSpPr>
        <p:spPr>
          <a:xfrm>
            <a:off x="11766836" y="7921341"/>
            <a:ext cx="3864800" cy="40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2C2C2E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91" name="Google Shape;191;p12"/>
          <p:cNvSpPr txBox="1"/>
          <p:nvPr/>
        </p:nvSpPr>
        <p:spPr>
          <a:xfrm>
            <a:off x="2924774" y="4812341"/>
            <a:ext cx="3327979" cy="1607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Sacar el condón del sobre con cuidado</a:t>
            </a:r>
            <a:endParaRPr/>
          </a:p>
        </p:txBody>
      </p:sp>
      <p:sp>
        <p:nvSpPr>
          <p:cNvPr id="192" name="Google Shape;192;p12"/>
          <p:cNvSpPr txBox="1"/>
          <p:nvPr/>
        </p:nvSpPr>
        <p:spPr>
          <a:xfrm>
            <a:off x="7184634" y="5355266"/>
            <a:ext cx="3864800" cy="521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Erección</a:t>
            </a:r>
            <a:endParaRPr/>
          </a:p>
        </p:txBody>
      </p:sp>
      <p:sp>
        <p:nvSpPr>
          <p:cNvPr id="193" name="Google Shape;193;p12"/>
          <p:cNvSpPr txBox="1"/>
          <p:nvPr/>
        </p:nvSpPr>
        <p:spPr>
          <a:xfrm>
            <a:off x="12157315" y="4269416"/>
            <a:ext cx="3327979" cy="2693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Conseguir condones y chequear la fecha de vencimiento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86E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3"/>
          <p:cNvPicPr preferRelativeResize="0"/>
          <p:nvPr/>
        </p:nvPicPr>
        <p:blipFill rotWithShape="1">
          <a:blip r:embed="rId3">
            <a:alphaModFix/>
          </a:blip>
          <a:srcRect b="0" l="4106" r="28176" t="867"/>
          <a:stretch/>
        </p:blipFill>
        <p:spPr>
          <a:xfrm rot="5400000">
            <a:off x="4652644" y="-2897657"/>
            <a:ext cx="8305628" cy="1623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18389">
            <a:off x="3077394" y="2745731"/>
            <a:ext cx="12133212" cy="57357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3"/>
          <p:cNvSpPr txBox="1"/>
          <p:nvPr/>
        </p:nvSpPr>
        <p:spPr>
          <a:xfrm>
            <a:off x="2387088" y="2011742"/>
            <a:ext cx="13513824" cy="781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99" u="none" cap="none" strike="noStrike">
                <a:solidFill>
                  <a:srgbClr val="2C2C2E"/>
                </a:solidFill>
                <a:latin typeface="Avenir"/>
                <a:ea typeface="Avenir"/>
                <a:cs typeface="Avenir"/>
                <a:sym typeface="Avenir"/>
              </a:rPr>
              <a:t>PONGAN LOS PASOS EN ORDEN</a:t>
            </a:r>
            <a:endParaRPr/>
          </a:p>
        </p:txBody>
      </p:sp>
      <p:pic>
        <p:nvPicPr>
          <p:cNvPr id="201" name="Google Shape;20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30088" y="3125534"/>
            <a:ext cx="4717351" cy="503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7439" y="3032517"/>
            <a:ext cx="4677305" cy="499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24744" y="3112783"/>
            <a:ext cx="4602147" cy="491491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3"/>
          <p:cNvSpPr txBox="1"/>
          <p:nvPr/>
        </p:nvSpPr>
        <p:spPr>
          <a:xfrm>
            <a:off x="2656363" y="7921341"/>
            <a:ext cx="3864800" cy="40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2C2C2E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205" name="Google Shape;205;p13"/>
          <p:cNvSpPr txBox="1"/>
          <p:nvPr/>
        </p:nvSpPr>
        <p:spPr>
          <a:xfrm>
            <a:off x="7211600" y="7921341"/>
            <a:ext cx="3864800" cy="40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2C2C2E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206" name="Google Shape;206;p13"/>
          <p:cNvSpPr txBox="1"/>
          <p:nvPr/>
        </p:nvSpPr>
        <p:spPr>
          <a:xfrm>
            <a:off x="11766836" y="7921341"/>
            <a:ext cx="3864800" cy="40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2C2C2E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207" name="Google Shape;207;p13"/>
          <p:cNvSpPr txBox="1"/>
          <p:nvPr/>
        </p:nvSpPr>
        <p:spPr>
          <a:xfrm>
            <a:off x="3052017" y="4540878"/>
            <a:ext cx="3073493" cy="215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Tener relaciones sexuales con consentimiento </a:t>
            </a:r>
            <a:endParaRPr/>
          </a:p>
        </p:txBody>
      </p:sp>
      <p:sp>
        <p:nvSpPr>
          <p:cNvPr id="208" name="Google Shape;208;p13"/>
          <p:cNvSpPr txBox="1"/>
          <p:nvPr/>
        </p:nvSpPr>
        <p:spPr>
          <a:xfrm>
            <a:off x="7771719" y="4401722"/>
            <a:ext cx="3028745" cy="24284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2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Pellizcar la punta del condón, dejando espacio para la eyaculación </a:t>
            </a:r>
            <a:endParaRPr/>
          </a:p>
        </p:txBody>
      </p:sp>
      <p:sp>
        <p:nvSpPr>
          <p:cNvPr id="209" name="Google Shape;209;p13"/>
          <p:cNvSpPr txBox="1"/>
          <p:nvPr/>
        </p:nvSpPr>
        <p:spPr>
          <a:xfrm>
            <a:off x="12181589" y="4401722"/>
            <a:ext cx="3450047" cy="278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4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Desenr</a:t>
            </a:r>
            <a:r>
              <a:rPr b="0" i="0" lang="en-US" sz="3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ollar el condón sobre el pene </a:t>
            </a:r>
            <a:endParaRPr/>
          </a:p>
          <a:p>
            <a:pPr indent="0" lvl="0" marL="0" marR="0" rtl="0" algn="ctr">
              <a:lnSpc>
                <a:spcPct val="16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86E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4"/>
          <p:cNvPicPr preferRelativeResize="0"/>
          <p:nvPr/>
        </p:nvPicPr>
        <p:blipFill rotWithShape="1">
          <a:blip r:embed="rId3">
            <a:alphaModFix/>
          </a:blip>
          <a:srcRect b="0" l="4106" r="28176" t="867"/>
          <a:stretch/>
        </p:blipFill>
        <p:spPr>
          <a:xfrm rot="5400000">
            <a:off x="4652644" y="-2907182"/>
            <a:ext cx="8305628" cy="1623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18389">
            <a:off x="3077394" y="2745731"/>
            <a:ext cx="12133212" cy="57357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4"/>
          <p:cNvSpPr txBox="1"/>
          <p:nvPr/>
        </p:nvSpPr>
        <p:spPr>
          <a:xfrm>
            <a:off x="2387088" y="2011742"/>
            <a:ext cx="13513824" cy="781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99" u="none" cap="none" strike="noStrike">
                <a:solidFill>
                  <a:srgbClr val="2C2C2E"/>
                </a:solidFill>
                <a:latin typeface="Avenir"/>
                <a:ea typeface="Avenir"/>
                <a:cs typeface="Avenir"/>
                <a:sym typeface="Avenir"/>
              </a:rPr>
              <a:t>PONER LOS PASOS EN ORDEN</a:t>
            </a:r>
            <a:endParaRPr/>
          </a:p>
        </p:txBody>
      </p:sp>
      <p:pic>
        <p:nvPicPr>
          <p:cNvPr id="217" name="Google Shape;21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56363" y="3580780"/>
            <a:ext cx="3864800" cy="412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4634" y="3580780"/>
            <a:ext cx="3864800" cy="412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66836" y="3580780"/>
            <a:ext cx="3864800" cy="412745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4"/>
          <p:cNvSpPr txBox="1"/>
          <p:nvPr/>
        </p:nvSpPr>
        <p:spPr>
          <a:xfrm>
            <a:off x="2656363" y="7921341"/>
            <a:ext cx="3864800" cy="40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2C2C2E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221" name="Google Shape;221;p14"/>
          <p:cNvSpPr txBox="1"/>
          <p:nvPr/>
        </p:nvSpPr>
        <p:spPr>
          <a:xfrm>
            <a:off x="7211600" y="7921341"/>
            <a:ext cx="3864800" cy="40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2C2C2E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222" name="Google Shape;222;p14"/>
          <p:cNvSpPr txBox="1"/>
          <p:nvPr/>
        </p:nvSpPr>
        <p:spPr>
          <a:xfrm>
            <a:off x="11766836" y="7921341"/>
            <a:ext cx="3864800" cy="40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2C2C2E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223" name="Google Shape;223;p14"/>
          <p:cNvSpPr txBox="1"/>
          <p:nvPr/>
        </p:nvSpPr>
        <p:spPr>
          <a:xfrm>
            <a:off x="2875998" y="4779421"/>
            <a:ext cx="3425531" cy="1673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Quitarse el condón y desecharlo </a:t>
            </a:r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7633999" y="4897313"/>
            <a:ext cx="2966069" cy="1446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62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Agarrar el borde del condón y sacar el pene </a:t>
            </a:r>
            <a:endParaRPr/>
          </a:p>
        </p:txBody>
      </p:sp>
      <p:sp>
        <p:nvSpPr>
          <p:cNvPr id="225" name="Google Shape;225;p14"/>
          <p:cNvSpPr txBox="1"/>
          <p:nvPr/>
        </p:nvSpPr>
        <p:spPr>
          <a:xfrm>
            <a:off x="11766836" y="5306053"/>
            <a:ext cx="3864800" cy="613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Orgasmo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/>
          <p:nvPr/>
        </p:nvSpPr>
        <p:spPr>
          <a:xfrm>
            <a:off x="3911227" y="1445053"/>
            <a:ext cx="13130619" cy="743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11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LA CLAVE: EL ORDEN CORRECTO</a:t>
            </a:r>
            <a:endParaRPr/>
          </a:p>
        </p:txBody>
      </p:sp>
      <p:sp>
        <p:nvSpPr>
          <p:cNvPr id="231" name="Google Shape;231;p15"/>
          <p:cNvSpPr txBox="1"/>
          <p:nvPr/>
        </p:nvSpPr>
        <p:spPr>
          <a:xfrm>
            <a:off x="3911227" y="2316276"/>
            <a:ext cx="14376773" cy="7474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00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C) Conseguir condones y chequear la fecha de vencimiento </a:t>
            </a:r>
            <a:endParaRPr/>
          </a:p>
          <a:p>
            <a:pPr indent="0" lvl="0" marL="0" marR="0" rtl="0" algn="l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00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B) Erección </a:t>
            </a:r>
            <a:endParaRPr/>
          </a:p>
          <a:p>
            <a:pPr indent="0" lvl="0" marL="0" marR="0" rtl="0" algn="l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00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A) Quitar el condón del sobre con cuidado </a:t>
            </a:r>
            <a:endParaRPr/>
          </a:p>
          <a:p>
            <a:pPr indent="0" lvl="0" marL="0" marR="0" rtl="0" algn="l">
              <a:lnSpc>
                <a:spcPct val="160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00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E) Pellizcar la punta del condón, dejando espacio para la </a:t>
            </a:r>
            <a:endParaRPr/>
          </a:p>
          <a:p>
            <a:pPr indent="0" lvl="0" marL="0" marR="0" rtl="0" algn="l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00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eyaculación </a:t>
            </a:r>
            <a:endParaRPr/>
          </a:p>
          <a:p>
            <a:pPr indent="0" lvl="0" marL="0" marR="0" rtl="0" algn="l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00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F) Desenrollar el condón sobre el pene  </a:t>
            </a:r>
            <a:endParaRPr/>
          </a:p>
          <a:p>
            <a:pPr indent="0" lvl="0" marL="0" marR="0" rtl="0" algn="l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00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D) Tener sexo con consentimiento  </a:t>
            </a:r>
            <a:endParaRPr/>
          </a:p>
          <a:p>
            <a:pPr indent="0" lvl="0" marL="0" marR="0" rtl="0" algn="l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00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I) Orgasmo </a:t>
            </a:r>
            <a:endParaRPr/>
          </a:p>
          <a:p>
            <a:pPr indent="0" lvl="0" marL="0" marR="0" rtl="0" algn="l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00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H) Agarrar el borde del condón y sacar el pene </a:t>
            </a:r>
            <a:endParaRPr/>
          </a:p>
          <a:p>
            <a:pPr indent="0" lvl="0" marL="0" marR="0" rtl="0" algn="l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00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G) Quitarse el condón y desecharlo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86E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/>
          <p:nvPr/>
        </p:nvSpPr>
        <p:spPr>
          <a:xfrm>
            <a:off x="2802797" y="3195246"/>
            <a:ext cx="12682405" cy="1993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11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¿Qué significa "la espontaneidad?</a:t>
            </a:r>
            <a:endParaRPr/>
          </a:p>
        </p:txBody>
      </p:sp>
      <p:sp>
        <p:nvSpPr>
          <p:cNvPr id="237" name="Google Shape;237;p16"/>
          <p:cNvSpPr/>
          <p:nvPr/>
        </p:nvSpPr>
        <p:spPr>
          <a:xfrm>
            <a:off x="13669114" y="6927320"/>
            <a:ext cx="3632179" cy="2144282"/>
          </a:xfrm>
          <a:custGeom>
            <a:rect b="b" l="l" r="r" t="t"/>
            <a:pathLst>
              <a:path extrusionOk="0" h="1129878" w="1913890">
                <a:moveTo>
                  <a:pt x="0" y="0"/>
                </a:moveTo>
                <a:lnTo>
                  <a:pt x="1913890" y="0"/>
                </a:lnTo>
                <a:lnTo>
                  <a:pt x="1913890" y="1129878"/>
                </a:lnTo>
                <a:lnTo>
                  <a:pt x="0" y="1129878"/>
                </a:lnTo>
                <a:close/>
              </a:path>
            </a:pathLst>
          </a:custGeom>
          <a:solidFill>
            <a:srgbClr val="EC008C"/>
          </a:solidFill>
          <a:ln>
            <a:noFill/>
          </a:ln>
        </p:spPr>
      </p:sp>
      <p:sp>
        <p:nvSpPr>
          <p:cNvPr id="238" name="Google Shape;238;p16"/>
          <p:cNvSpPr txBox="1"/>
          <p:nvPr/>
        </p:nvSpPr>
        <p:spPr>
          <a:xfrm>
            <a:off x="13793258" y="6996796"/>
            <a:ext cx="3383890" cy="195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*¡Sientanse libre de responder en voz alta o en el chat!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86E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"/>
          <p:cNvSpPr txBox="1"/>
          <p:nvPr/>
        </p:nvSpPr>
        <p:spPr>
          <a:xfrm>
            <a:off x="2802797" y="3195246"/>
            <a:ext cx="12682405" cy="39727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11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¿Cómo se puede aumentar la espontaneidad mientras se usen condones?</a:t>
            </a:r>
            <a:endParaRPr/>
          </a:p>
        </p:txBody>
      </p:sp>
      <p:sp>
        <p:nvSpPr>
          <p:cNvPr id="244" name="Google Shape;244;p17"/>
          <p:cNvSpPr/>
          <p:nvPr/>
        </p:nvSpPr>
        <p:spPr>
          <a:xfrm>
            <a:off x="13669114" y="6927320"/>
            <a:ext cx="3632179" cy="2144282"/>
          </a:xfrm>
          <a:custGeom>
            <a:rect b="b" l="l" r="r" t="t"/>
            <a:pathLst>
              <a:path extrusionOk="0" h="1129878" w="1913890">
                <a:moveTo>
                  <a:pt x="0" y="0"/>
                </a:moveTo>
                <a:lnTo>
                  <a:pt x="1913890" y="0"/>
                </a:lnTo>
                <a:lnTo>
                  <a:pt x="1913890" y="1129878"/>
                </a:lnTo>
                <a:lnTo>
                  <a:pt x="0" y="1129878"/>
                </a:lnTo>
                <a:close/>
              </a:path>
            </a:pathLst>
          </a:custGeom>
          <a:solidFill>
            <a:srgbClr val="EC008C"/>
          </a:solidFill>
          <a:ln>
            <a:noFill/>
          </a:ln>
        </p:spPr>
      </p:sp>
      <p:sp>
        <p:nvSpPr>
          <p:cNvPr id="245" name="Google Shape;245;p17"/>
          <p:cNvSpPr txBox="1"/>
          <p:nvPr/>
        </p:nvSpPr>
        <p:spPr>
          <a:xfrm>
            <a:off x="13793258" y="6996796"/>
            <a:ext cx="3383890" cy="195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*¡Sientanse libre de responder en voz alta o en el chat!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008C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 txBox="1"/>
          <p:nvPr/>
        </p:nvSpPr>
        <p:spPr>
          <a:xfrm>
            <a:off x="2802797" y="2875559"/>
            <a:ext cx="12682405" cy="1993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11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¿Qué se sentiría igual usando condón o no? </a:t>
            </a:r>
            <a:endParaRPr/>
          </a:p>
        </p:txBody>
      </p:sp>
      <p:sp>
        <p:nvSpPr>
          <p:cNvPr id="251" name="Google Shape;251;p18"/>
          <p:cNvSpPr/>
          <p:nvPr/>
        </p:nvSpPr>
        <p:spPr>
          <a:xfrm>
            <a:off x="13669114" y="6927320"/>
            <a:ext cx="3632179" cy="2144282"/>
          </a:xfrm>
          <a:custGeom>
            <a:rect b="b" l="l" r="r" t="t"/>
            <a:pathLst>
              <a:path extrusionOk="0" h="1129878" w="1913890">
                <a:moveTo>
                  <a:pt x="0" y="0"/>
                </a:moveTo>
                <a:lnTo>
                  <a:pt x="1913890" y="0"/>
                </a:lnTo>
                <a:lnTo>
                  <a:pt x="1913890" y="1129878"/>
                </a:lnTo>
                <a:lnTo>
                  <a:pt x="0" y="1129878"/>
                </a:lnTo>
                <a:close/>
              </a:path>
            </a:pathLst>
          </a:custGeom>
          <a:solidFill>
            <a:srgbClr val="00286E"/>
          </a:solidFill>
          <a:ln>
            <a:noFill/>
          </a:ln>
        </p:spPr>
      </p:sp>
      <p:sp>
        <p:nvSpPr>
          <p:cNvPr id="252" name="Google Shape;252;p18"/>
          <p:cNvSpPr txBox="1"/>
          <p:nvPr/>
        </p:nvSpPr>
        <p:spPr>
          <a:xfrm>
            <a:off x="13793258" y="6996796"/>
            <a:ext cx="3383890" cy="195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*¡Sientanse libre de responder en voz alta o en el chat!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CDE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"/>
          <p:cNvSpPr txBox="1"/>
          <p:nvPr/>
        </p:nvSpPr>
        <p:spPr>
          <a:xfrm>
            <a:off x="2802797" y="2954611"/>
            <a:ext cx="12682405" cy="39727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11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¿Qué puede hacer uno  para que los condones se sientan bien y sean divertidos?”</a:t>
            </a:r>
            <a:endParaRPr/>
          </a:p>
        </p:txBody>
      </p:sp>
      <p:sp>
        <p:nvSpPr>
          <p:cNvPr id="258" name="Google Shape;258;p19"/>
          <p:cNvSpPr/>
          <p:nvPr/>
        </p:nvSpPr>
        <p:spPr>
          <a:xfrm>
            <a:off x="13669114" y="6927320"/>
            <a:ext cx="3632179" cy="2144282"/>
          </a:xfrm>
          <a:custGeom>
            <a:rect b="b" l="l" r="r" t="t"/>
            <a:pathLst>
              <a:path extrusionOk="0" h="1129878" w="1913890">
                <a:moveTo>
                  <a:pt x="0" y="0"/>
                </a:moveTo>
                <a:lnTo>
                  <a:pt x="1913890" y="0"/>
                </a:lnTo>
                <a:lnTo>
                  <a:pt x="1913890" y="1129878"/>
                </a:lnTo>
                <a:lnTo>
                  <a:pt x="0" y="1129878"/>
                </a:lnTo>
                <a:close/>
              </a:path>
            </a:pathLst>
          </a:custGeom>
          <a:solidFill>
            <a:srgbClr val="EC008C"/>
          </a:solidFill>
          <a:ln>
            <a:noFill/>
          </a:ln>
        </p:spPr>
      </p:sp>
      <p:sp>
        <p:nvSpPr>
          <p:cNvPr id="259" name="Google Shape;259;p19"/>
          <p:cNvSpPr txBox="1"/>
          <p:nvPr/>
        </p:nvSpPr>
        <p:spPr>
          <a:xfrm>
            <a:off x="13793258" y="6996796"/>
            <a:ext cx="3383890" cy="195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*¡Sientanse libre de responder en voz alta o en el chat!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1165479" y="1028700"/>
            <a:ext cx="145541" cy="8229600"/>
          </a:xfrm>
          <a:prstGeom prst="rect">
            <a:avLst/>
          </a:prstGeom>
          <a:solidFill>
            <a:srgbClr val="002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8115300" y="0"/>
            <a:ext cx="10172700" cy="10287000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9710041" y="1402454"/>
            <a:ext cx="7675371" cy="2270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ACUERDOS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DEL GRUPO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1873299" y="1046973"/>
            <a:ext cx="5190936" cy="8529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Respecto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00286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"Un micro"/Silenciarse el micrófono 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00286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Usar la opción de “levantar la mano” 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00286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¡Ay!/¡Oo!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00286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No hay obligacion de participar 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00286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Privacidad/Confidencialidad 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00286E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¡Diviertanse! </a:t>
            </a:r>
            <a:endParaRPr/>
          </a:p>
          <a:p>
            <a:pPr indent="0" lvl="0" marL="0" marR="0" rtl="0" algn="l">
              <a:lnSpc>
                <a:spcPct val="180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00286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BE0F9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"/>
          <p:cNvSpPr txBox="1"/>
          <p:nvPr/>
        </p:nvSpPr>
        <p:spPr>
          <a:xfrm>
            <a:off x="2802797" y="2337587"/>
            <a:ext cx="12682405" cy="4962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11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¿Cuáles son algunas dificultades, o excusas, que impiden el uso de los condones u otras formas de protección?</a:t>
            </a:r>
            <a:endParaRPr/>
          </a:p>
        </p:txBody>
      </p:sp>
      <p:sp>
        <p:nvSpPr>
          <p:cNvPr id="265" name="Google Shape;265;p20"/>
          <p:cNvSpPr/>
          <p:nvPr/>
        </p:nvSpPr>
        <p:spPr>
          <a:xfrm>
            <a:off x="13669114" y="6927320"/>
            <a:ext cx="3632179" cy="2144282"/>
          </a:xfrm>
          <a:custGeom>
            <a:rect b="b" l="l" r="r" t="t"/>
            <a:pathLst>
              <a:path extrusionOk="0" h="1129878" w="1913890">
                <a:moveTo>
                  <a:pt x="0" y="0"/>
                </a:moveTo>
                <a:lnTo>
                  <a:pt x="1913890" y="0"/>
                </a:lnTo>
                <a:lnTo>
                  <a:pt x="1913890" y="1129878"/>
                </a:lnTo>
                <a:lnTo>
                  <a:pt x="0" y="1129878"/>
                </a:lnTo>
                <a:close/>
              </a:path>
            </a:pathLst>
          </a:custGeom>
          <a:solidFill>
            <a:srgbClr val="EC008C"/>
          </a:solidFill>
          <a:ln>
            <a:noFill/>
          </a:ln>
        </p:spPr>
      </p:sp>
      <p:sp>
        <p:nvSpPr>
          <p:cNvPr id="266" name="Google Shape;266;p20"/>
          <p:cNvSpPr txBox="1"/>
          <p:nvPr/>
        </p:nvSpPr>
        <p:spPr>
          <a:xfrm>
            <a:off x="13793258" y="6996796"/>
            <a:ext cx="3383890" cy="195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*¡Sientanse libre de responder en voz alta o en el chat!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86E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1"/>
          <p:cNvPicPr preferRelativeResize="0"/>
          <p:nvPr/>
        </p:nvPicPr>
        <p:blipFill rotWithShape="1">
          <a:blip r:embed="rId3">
            <a:alphaModFix amt="19999"/>
          </a:blip>
          <a:srcRect b="0" l="0" r="0" t="0"/>
          <a:stretch/>
        </p:blipFill>
        <p:spPr>
          <a:xfrm>
            <a:off x="0" y="-2010357"/>
            <a:ext cx="18079127" cy="18079127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1"/>
          <p:cNvSpPr txBox="1"/>
          <p:nvPr/>
        </p:nvSpPr>
        <p:spPr>
          <a:xfrm>
            <a:off x="2206626" y="2466445"/>
            <a:ext cx="13874748" cy="4460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¿Cuáles son las </a:t>
            </a:r>
            <a:endParaRPr/>
          </a:p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00" u="sng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ventajas</a:t>
            </a:r>
            <a:r>
              <a:rPr b="0" i="0" lang="en-US" sz="85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y </a:t>
            </a:r>
            <a:r>
              <a:rPr b="0" i="0" lang="en-US" sz="8500" u="sng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desventajas</a:t>
            </a:r>
            <a:r>
              <a:rPr b="0" i="0" lang="en-US" sz="85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de usar condones? </a:t>
            </a:r>
            <a:endParaRPr/>
          </a:p>
        </p:txBody>
      </p:sp>
      <p:sp>
        <p:nvSpPr>
          <p:cNvPr id="273" name="Google Shape;273;p21"/>
          <p:cNvSpPr/>
          <p:nvPr/>
        </p:nvSpPr>
        <p:spPr>
          <a:xfrm>
            <a:off x="13669114" y="6927320"/>
            <a:ext cx="3632179" cy="2144282"/>
          </a:xfrm>
          <a:custGeom>
            <a:rect b="b" l="l" r="r" t="t"/>
            <a:pathLst>
              <a:path extrusionOk="0" h="1129878" w="1913890">
                <a:moveTo>
                  <a:pt x="0" y="0"/>
                </a:moveTo>
                <a:lnTo>
                  <a:pt x="1913890" y="0"/>
                </a:lnTo>
                <a:lnTo>
                  <a:pt x="1913890" y="1129878"/>
                </a:lnTo>
                <a:lnTo>
                  <a:pt x="0" y="1129878"/>
                </a:lnTo>
                <a:close/>
              </a:path>
            </a:pathLst>
          </a:custGeom>
          <a:solidFill>
            <a:srgbClr val="0FBDE5"/>
          </a:solidFill>
          <a:ln>
            <a:noFill/>
          </a:ln>
        </p:spPr>
      </p:sp>
      <p:sp>
        <p:nvSpPr>
          <p:cNvPr id="274" name="Google Shape;274;p21"/>
          <p:cNvSpPr txBox="1"/>
          <p:nvPr/>
        </p:nvSpPr>
        <p:spPr>
          <a:xfrm>
            <a:off x="13978109" y="7110663"/>
            <a:ext cx="3014186" cy="1739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4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*¡Sientanse libre de responder en voz alta o en el chat!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0540" y="661830"/>
            <a:ext cx="10890612" cy="896334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2"/>
          <p:cNvSpPr txBox="1"/>
          <p:nvPr/>
        </p:nvSpPr>
        <p:spPr>
          <a:xfrm>
            <a:off x="1028700" y="1556702"/>
            <a:ext cx="4472228" cy="7087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50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Estamos aquí para ustedes.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50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50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¡Visítanos en nuestra página web para aprender más o para hacer una cita!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86E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3"/>
          <p:cNvPicPr preferRelativeResize="0"/>
          <p:nvPr/>
        </p:nvPicPr>
        <p:blipFill rotWithShape="1">
          <a:blip r:embed="rId3">
            <a:alphaModFix/>
          </a:blip>
          <a:srcRect b="45550" l="12828" r="12827" t="0"/>
          <a:stretch/>
        </p:blipFill>
        <p:spPr>
          <a:xfrm rot="9113730">
            <a:off x="-8473906" y="56110"/>
            <a:ext cx="19005211" cy="446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3"/>
          <p:cNvSpPr txBox="1"/>
          <p:nvPr/>
        </p:nvSpPr>
        <p:spPr>
          <a:xfrm>
            <a:off x="-904308" y="6731547"/>
            <a:ext cx="20096616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@PPGNY.Teens    @NowUKnowPPGNY</a:t>
            </a:r>
            <a:endParaRPr/>
          </a:p>
        </p:txBody>
      </p:sp>
      <p:sp>
        <p:nvSpPr>
          <p:cNvPr id="287" name="Google Shape;287;p23"/>
          <p:cNvSpPr txBox="1"/>
          <p:nvPr/>
        </p:nvSpPr>
        <p:spPr>
          <a:xfrm>
            <a:off x="1192976" y="2893272"/>
            <a:ext cx="15902048" cy="2947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4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¡SÍGUENOS </a:t>
            </a:r>
            <a:endParaRPr/>
          </a:p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4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EN INSTAGRAM!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86E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/>
          <p:nvPr/>
        </p:nvSpPr>
        <p:spPr>
          <a:xfrm>
            <a:off x="1028700" y="7506856"/>
            <a:ext cx="16230600" cy="1442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2021" y="1334656"/>
            <a:ext cx="8723958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88157" y="4921856"/>
            <a:ext cx="443287" cy="4432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3"/>
          <p:cNvGrpSpPr/>
          <p:nvPr/>
        </p:nvGrpSpPr>
        <p:grpSpPr>
          <a:xfrm>
            <a:off x="1028700" y="1028700"/>
            <a:ext cx="6433695" cy="2654006"/>
            <a:chOff x="0" y="0"/>
            <a:chExt cx="8578261" cy="3538675"/>
          </a:xfrm>
        </p:grpSpPr>
        <p:sp>
          <p:nvSpPr>
            <p:cNvPr id="109" name="Google Shape;109;p3"/>
            <p:cNvSpPr txBox="1"/>
            <p:nvPr/>
          </p:nvSpPr>
          <p:spPr>
            <a:xfrm>
              <a:off x="0" y="1315379"/>
              <a:ext cx="8578261" cy="2223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999" u="none" cap="none" strike="noStrike">
                  <a:solidFill>
                    <a:srgbClr val="009CDE"/>
                  </a:solidFill>
                  <a:latin typeface="Avenir"/>
                  <a:ea typeface="Avenir"/>
                  <a:cs typeface="Avenir"/>
                  <a:sym typeface="Avenir"/>
                </a:rPr>
                <a:t>PLANNED PARENTHOOD  </a:t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0" y="0"/>
              <a:ext cx="1627153" cy="181654"/>
            </a:xfrm>
            <a:prstGeom prst="rect">
              <a:avLst/>
            </a:prstGeom>
            <a:solidFill>
              <a:srgbClr val="EC0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37006" y="8053637"/>
            <a:ext cx="545591" cy="54559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11142844" y="1693610"/>
            <a:ext cx="533915" cy="533915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002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12433633" y="1122911"/>
            <a:ext cx="3951264" cy="215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Cuidado de la salud sexual/reproductiva gratis o de bajo costo.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12433633" y="4261514"/>
            <a:ext cx="3951264" cy="215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Enseñanzas a jóvenes y adultos sobre la educación sexual integral.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98657" y="3544484"/>
            <a:ext cx="4886241" cy="378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8700" y="4262525"/>
            <a:ext cx="9843892" cy="49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12433633" y="7767061"/>
            <a:ext cx="3951264" cy="1607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Abogacia por los derechos al cuidado de salud.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1028700" y="3487334"/>
            <a:ext cx="9843892" cy="570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¿Quiénes somos?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86E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1028700" y="1028700"/>
            <a:ext cx="16230600" cy="140416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1028700" y="9258300"/>
            <a:ext cx="16230600" cy="140416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1249" y="5143500"/>
            <a:ext cx="2985503" cy="344963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3033924" y="1820801"/>
            <a:ext cx="12220151" cy="2404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187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¡Repasamos!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86E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5"/>
          <p:cNvGrpSpPr/>
          <p:nvPr/>
        </p:nvGrpSpPr>
        <p:grpSpPr>
          <a:xfrm>
            <a:off x="3214760" y="2854969"/>
            <a:ext cx="11858481" cy="3254475"/>
            <a:chOff x="0" y="133350"/>
            <a:chExt cx="15811307" cy="4339301"/>
          </a:xfrm>
        </p:grpSpPr>
        <p:sp>
          <p:nvSpPr>
            <p:cNvPr id="132" name="Google Shape;132;p5"/>
            <p:cNvSpPr txBox="1"/>
            <p:nvPr/>
          </p:nvSpPr>
          <p:spPr>
            <a:xfrm>
              <a:off x="0" y="133350"/>
              <a:ext cx="15811307" cy="2790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CONDONES</a:t>
              </a:r>
              <a:endParaRPr/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724877" y="3691708"/>
              <a:ext cx="14361551" cy="780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Videos de demostración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86E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6"/>
          <p:cNvGrpSpPr/>
          <p:nvPr/>
        </p:nvGrpSpPr>
        <p:grpSpPr>
          <a:xfrm>
            <a:off x="3264737" y="1399089"/>
            <a:ext cx="12163280" cy="1321937"/>
            <a:chOff x="0" y="57150"/>
            <a:chExt cx="16217707" cy="1762584"/>
          </a:xfrm>
        </p:grpSpPr>
        <p:sp>
          <p:nvSpPr>
            <p:cNvPr id="139" name="Google Shape;139;p6"/>
            <p:cNvSpPr/>
            <p:nvPr/>
          </p:nvSpPr>
          <p:spPr>
            <a:xfrm>
              <a:off x="7254889" y="1625421"/>
              <a:ext cx="1707929" cy="19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6"/>
            <p:cNvSpPr txBox="1"/>
            <p:nvPr/>
          </p:nvSpPr>
          <p:spPr>
            <a:xfrm>
              <a:off x="0" y="57150"/>
              <a:ext cx="16217707" cy="1230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400" u="none" cap="none" strike="noStrike">
                  <a:solidFill>
                    <a:srgbClr val="009CDE"/>
                  </a:solidFill>
                  <a:latin typeface="Avenir"/>
                  <a:ea typeface="Avenir"/>
                  <a:cs typeface="Avenir"/>
                  <a:sym typeface="Avenir"/>
                </a:rPr>
                <a:t>CONDONES EXTERNOS</a:t>
              </a:r>
              <a:endParaRPr/>
            </a:p>
          </p:txBody>
        </p:sp>
      </p:grpSp>
      <p:pic>
        <p:nvPicPr>
          <p:cNvPr descr="Planned Parenthood: CÃ³mo Usar Un CondÃ³n" id="141" name="Google Shape;1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3941" y="3221968"/>
            <a:ext cx="10840117" cy="6124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86E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7"/>
          <p:cNvGrpSpPr/>
          <p:nvPr/>
        </p:nvGrpSpPr>
        <p:grpSpPr>
          <a:xfrm>
            <a:off x="3062360" y="1399089"/>
            <a:ext cx="12163280" cy="1321937"/>
            <a:chOff x="0" y="57150"/>
            <a:chExt cx="16217707" cy="1762584"/>
          </a:xfrm>
        </p:grpSpPr>
        <p:sp>
          <p:nvSpPr>
            <p:cNvPr id="148" name="Google Shape;148;p7"/>
            <p:cNvSpPr/>
            <p:nvPr/>
          </p:nvSpPr>
          <p:spPr>
            <a:xfrm>
              <a:off x="7254889" y="1625421"/>
              <a:ext cx="1707929" cy="19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 txBox="1"/>
            <p:nvPr/>
          </p:nvSpPr>
          <p:spPr>
            <a:xfrm>
              <a:off x="0" y="57150"/>
              <a:ext cx="16217707" cy="1230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400" u="none" cap="none" strike="noStrike">
                  <a:solidFill>
                    <a:srgbClr val="009CDE"/>
                  </a:solidFill>
                  <a:latin typeface="Avenir"/>
                  <a:ea typeface="Avenir"/>
                  <a:cs typeface="Avenir"/>
                  <a:sym typeface="Avenir"/>
                </a:rPr>
                <a:t>CONDONES INTERNOS</a:t>
              </a:r>
              <a:endParaRPr/>
            </a:p>
          </p:txBody>
        </p:sp>
      </p:grpSp>
      <p:pic>
        <p:nvPicPr>
          <p:cNvPr descr="Â¿QuÃ© es un condÃ³n femenino? (un condÃ³n interno) | Planned Parenthood Video" id="150" name="Google Shape;1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8895" y="2982357"/>
            <a:ext cx="11370209" cy="6424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BDE5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/>
        </p:nvSpPr>
        <p:spPr>
          <a:xfrm>
            <a:off x="1028700" y="2884078"/>
            <a:ext cx="8807700" cy="61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68" u="none" cap="none" strike="noStrike">
                <a:solidFill>
                  <a:srgbClr val="00286E"/>
                </a:solidFill>
                <a:latin typeface="Avenir"/>
                <a:ea typeface="Avenir"/>
                <a:cs typeface="Avenir"/>
                <a:sym typeface="Avenir"/>
              </a:rPr>
              <a:t>Los “campos de látex” (tambien conocidos como "barreras bucales) son cuadrados de látex , finos y flexibles, que van encima de la vulva o el ano durante el sexo oral para ayudar en la prevención de ITS y otros gérmenes.</a:t>
            </a:r>
            <a:endParaRPr/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 b="12388" l="2168" r="2787" t="11976"/>
          <a:stretch/>
        </p:blipFill>
        <p:spPr>
          <a:xfrm>
            <a:off x="10407189" y="3882931"/>
            <a:ext cx="6852111" cy="408958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/>
          <p:nvPr/>
        </p:nvSpPr>
        <p:spPr>
          <a:xfrm>
            <a:off x="3353745" y="1123950"/>
            <a:ext cx="11580509" cy="1237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CAMPO DE LÁTEX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008C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dones: Usarlos de manera efectiva (Uruguay)" id="162" name="Google Shape;1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2860"/>
            <a:ext cx="18288000" cy="1033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