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80" r:id="rId4"/>
    <p:sldId id="281" r:id="rId5"/>
    <p:sldId id="261" r:id="rId6"/>
    <p:sldId id="262" r:id="rId7"/>
    <p:sldId id="263" r:id="rId8"/>
    <p:sldId id="27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</p:sldIdLst>
  <p:sldSz cx="9144000" cy="5143500" type="screen16x9"/>
  <p:notesSz cx="6858000" cy="9144000"/>
  <p:embeddedFontLst>
    <p:embeddedFont>
      <p:font typeface="Lato" panose="020F0302020204030203" pitchFamily="34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3"/>
    <p:restoredTop sz="92579"/>
  </p:normalViewPr>
  <p:slideViewPr>
    <p:cSldViewPr snapToGrid="0">
      <p:cViewPr>
        <p:scale>
          <a:sx n="88" d="100"/>
          <a:sy n="88" d="100"/>
        </p:scale>
        <p:origin x="712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62aacb652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62aacb652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62aacb652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62aacb652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62aacb652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62aacb652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62aacb652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62aacb652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62aacb652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62aacb652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62aacb652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62aacb652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62aacb652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62aacb652_1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62aacb652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62aacb652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3c768af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3c768af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62aacb652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62aacb652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62aacb652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62aacb652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62aacb652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62aacb652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3c768af5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3c768af5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62aacb652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62aacb652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62aacb652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62aacb652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62aacb65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62aacb65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FAE-A4E9-E548-A85B-B713D3AB8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AB264-B525-BD4A-AEB1-0CB86250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4A9F-4203-5E4C-ADDB-CA3DE95E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2001-F7AA-F84E-B4AF-9A80A69E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93A1-BBAF-CF40-9317-D96DD01A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194868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1D7A-8DE1-604F-B4ED-32930EC7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32E51-8C83-754E-8C3A-4E031DC50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60EA9-E2F8-1144-AD5B-B37FA23C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F521C-39C1-EE41-BBB4-45244C42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BD65C-C132-2B4B-8B4E-29E30E8C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345909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414F5-2533-2B4E-91D7-2E8BC36B8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49327-8108-DA43-AEEF-541E5A61C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FF66-AC97-A540-A953-9F0E9A75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A215C-C326-E347-A718-CCFA5968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D5504-D3CF-CD45-AD58-8EA24547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98423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0" i="0">
                <a:solidFill>
                  <a:schemeClr val="dk2"/>
                </a:solidFill>
                <a:latin typeface="Times New Roman Regular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Times New Roman Regular" panose="02020603050405020304" pitchFamily="18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75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 i="0">
                <a:solidFill>
                  <a:schemeClr val="lt1"/>
                </a:solidFill>
                <a:latin typeface="Times New Roman Regular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632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0" i="0">
                <a:solidFill>
                  <a:schemeClr val="dk2"/>
                </a:solidFill>
                <a:latin typeface="Times New Roman Regular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Times New Roman Regular" panose="02020603050405020304" pitchFamily="18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Times New Roman Regular" panose="02020603050405020304" pitchFamily="18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0" i="0">
                <a:solidFill>
                  <a:schemeClr val="dk2"/>
                </a:solidFill>
                <a:latin typeface="Times New Roman Regular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>
                <a:latin typeface="Times New Roman Regular" panose="02020603050405020304" pitchFamily="18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Times New Roman Regular" panose="02020603050405020304" pitchFamily="18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98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0" i="0">
                <a:solidFill>
                  <a:schemeClr val="dk2"/>
                </a:solidFill>
                <a:latin typeface="Times New Roman Regular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Times New Roman Regular" panose="02020603050405020304" pitchFamily="18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908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 i="0">
                <a:solidFill>
                  <a:schemeClr val="lt1"/>
                </a:solidFill>
                <a:latin typeface="Times New Roman Regular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38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0" i="0">
                <a:solidFill>
                  <a:schemeClr val="lt1"/>
                </a:solidFill>
                <a:latin typeface="Times New Roman Regular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b="0" i="0">
                <a:solidFill>
                  <a:schemeClr val="lt1"/>
                </a:solidFill>
                <a:latin typeface="Times New Roman Regular" panose="02020603050405020304" pitchFamily="18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76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1018-4757-044E-B9E9-41F8A0AC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831C-7601-E34A-9ADC-9494E4082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C6663-92E1-A648-9021-07038E2D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AC711-D3FB-5543-BF83-622FDCE4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5A18-AC84-A04C-BAED-1D780BED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176292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89EC-2F84-AB45-B338-18E82861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53166-6C20-F447-A3E8-6C5F3DBA9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C860D-B83C-0041-A5D3-F29542FF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24A76-8C2F-BF43-91DE-A1206CAD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F6C4-08B1-9446-B45C-A68EAC25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622566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1DBD-1A13-C943-B255-88C7CB09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C220D-A4B1-0943-BCB2-B32C23CE7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418AE-783E-7B41-87D7-A16178305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3C147-805B-E64D-BE19-F3F09206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CE987-8FC8-E143-9B80-7A6B1637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65913-518E-D943-9D6A-C346122E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006635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B818-2701-D840-BE09-EE73593C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5C63C-D665-6846-BBA7-292C36D2A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366A3-10CB-404E-8C03-11E0A03E8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BD86E-589F-854B-8725-C9E56B527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5548F-0168-CD4D-B6A4-8367519E4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8E5A1-E34D-F149-BDE8-4F7FF1F7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A77EB-DFCE-A046-B219-D36516E0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A4C9D-1A69-064A-BF26-80476DBA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833552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D6F0-B78E-6546-BCE6-A93580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046A5-D0FE-CE4A-B2BA-88E5FF8F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BC212-3B93-104C-A0C4-B0DA75D5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5AC44-D074-8347-925B-58837E48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65437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9CDF6-D609-F746-B741-A2803103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48900-5496-A54A-920A-3C7E9E50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D9614-2FA4-204E-9DD4-6455A2A0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23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A1AD-E648-3C49-A659-4C2B1E8F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0E52-AF8D-B745-8AE9-CF5FF10B2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7FBC1-8829-114D-989B-488E40153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E19D1-AF56-9649-9BD8-05663E30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BDF4A-DB5D-9548-BE31-AD2C42A3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1CE05-8D25-D547-A335-0B60F608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214093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7778-58C7-3A45-BA91-3AFD4C46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9B8CD-B6CF-404D-9D00-C52CA3779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CF8E1-A76A-1143-BF5A-E5A218530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B59D1-D2CA-8442-9D7D-C0DAF5C3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3073-2E1B-6B4F-8A88-D4A0C58D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69245-993F-AF4E-B414-AC12A493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292332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5F541-C706-E242-8C0F-2E580C5F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2C00D-E21F-7742-8FA8-DBF08155F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42FA0-C9C3-B94B-8F85-83ADF0825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4430-7587-A648-AB39-22E83CC14B3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3345D-F21F-2B41-89F2-F1B75B161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B89A3-E6DE-4241-8AF3-9ADB553C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3009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3fd6d899-a5a3-4a8f-b96c-41c19a73339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eachingsexualhealth.ca/" TargetMode="External"/><Relationship Id="rId4" Type="http://schemas.openxmlformats.org/officeDocument/2006/relationships/hyperlink" Target="https://teachingsexualhealth.ca/app/uploads/sites/4/Gr8TM-KahootKey-Birth-Control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maze.org/video/birth-control-the-final-fronti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Control Methods Demonstration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8975" y="361127"/>
            <a:ext cx="1241276" cy="123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386" y="429710"/>
            <a:ext cx="1043458" cy="90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6199" y="2632472"/>
            <a:ext cx="1241277" cy="191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025" y="3322525"/>
            <a:ext cx="2249050" cy="11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2763" y="2407125"/>
            <a:ext cx="2337488" cy="22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Implant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22"/>
          <p:cNvSpPr txBox="1">
            <a:spLocks noGrp="1"/>
          </p:cNvSpPr>
          <p:nvPr>
            <p:ph sz="half" idx="1"/>
          </p:nvPr>
        </p:nvSpPr>
        <p:spPr>
          <a:xfrm>
            <a:off x="411013" y="1268015"/>
            <a:ext cx="4561715" cy="3654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Thin matchstick-sized rod   placed under the skin of your upper arm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Releases hormones to prevent your body from releasing eggs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Can be used up to 3 years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Can cause periods to be irregular or stop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99% effective</a:t>
            </a:r>
            <a:endParaRPr dirty="0"/>
          </a:p>
        </p:txBody>
      </p:sp>
      <p:pic>
        <p:nvPicPr>
          <p:cNvPr id="5" name="Google Shape;869;p41">
            <a:extLst>
              <a:ext uri="{FF2B5EF4-FFF2-40B4-BE49-F238E27FC236}">
                <a16:creationId xmlns:a16="http://schemas.microsoft.com/office/drawing/2014/main" id="{889A2785-8472-6C4E-8F8F-629D9829C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282" y="1268016"/>
            <a:ext cx="3542622" cy="256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Depo- Provera AKA The Shot</a:t>
            </a:r>
            <a:r>
              <a:rPr lang="en" dirty="0">
                <a:solidFill>
                  <a:srgbClr val="F1C232"/>
                </a:solidFill>
              </a:rPr>
              <a:t>*</a:t>
            </a:r>
            <a:endParaRPr sz="2000" dirty="0"/>
          </a:p>
        </p:txBody>
      </p:sp>
      <p:sp>
        <p:nvSpPr>
          <p:cNvPr id="165" name="Google Shape;165;p23"/>
          <p:cNvSpPr txBox="1">
            <a:spLocks noGrp="1"/>
          </p:cNvSpPr>
          <p:nvPr>
            <p:ph sz="half" idx="2"/>
          </p:nvPr>
        </p:nvSpPr>
        <p:spPr>
          <a:xfrm>
            <a:off x="4629149" y="1369219"/>
            <a:ext cx="4151595" cy="3263504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spcBef>
                <a:spcPts val="0"/>
              </a:spcBef>
              <a:buSzPts val="1300"/>
              <a:buFont typeface="Arial" panose="020B0604020202020204" pitchFamily="34" charset="0"/>
              <a:buChar char="❏"/>
            </a:pPr>
            <a:r>
              <a:rPr lang="en" dirty="0"/>
              <a:t>Hormonal injection given every 3 months by a medical professional</a:t>
            </a:r>
          </a:p>
          <a:p>
            <a:pPr marL="457200" indent="-311150">
              <a:spcBef>
                <a:spcPts val="1600"/>
              </a:spcBef>
              <a:buSzPts val="1300"/>
              <a:buFont typeface="Arial" panose="020B0604020202020204" pitchFamily="34" charset="0"/>
              <a:buChar char="❏"/>
            </a:pPr>
            <a:r>
              <a:rPr lang="en-US" dirty="0"/>
              <a:t>Between 94-97% effective</a:t>
            </a:r>
          </a:p>
          <a:p>
            <a:pPr marL="457200" indent="-311150">
              <a:spcBef>
                <a:spcPts val="1600"/>
              </a:spcBef>
              <a:buSzPts val="1300"/>
              <a:buFont typeface="Arial" panose="020B0604020202020204" pitchFamily="34" charset="0"/>
              <a:buChar char="❏"/>
            </a:pPr>
            <a:r>
              <a:rPr lang="en-US" dirty="0"/>
              <a:t>Becomes effective within 24 hrs.</a:t>
            </a:r>
          </a:p>
          <a:p>
            <a:pPr marL="457200" lvl="0" indent="-311150">
              <a:spcBef>
                <a:spcPts val="1600"/>
              </a:spcBef>
              <a:buSzPts val="1300"/>
              <a:buChar char="❏"/>
            </a:pPr>
            <a:r>
              <a:rPr lang="en" dirty="0"/>
              <a:t>Once discontinued, it may take up to 10 months to conceive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E6B4-678B-8C41-A382-CF86110C35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oogle Shape;877;p42">
            <a:extLst>
              <a:ext uri="{FF2B5EF4-FFF2-40B4-BE49-F238E27FC236}">
                <a16:creationId xmlns:a16="http://schemas.microsoft.com/office/drawing/2014/main" id="{B54B68A9-7CB3-E44D-8B2C-7D5D9DCA5E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777600" y="304694"/>
            <a:ext cx="70212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Birth Control Pills*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426873" y="1137371"/>
            <a:ext cx="4809006" cy="3746531"/>
          </a:xfrm>
          <a:prstGeom prst="rect">
            <a:avLst/>
          </a:prstGeom>
          <a:noFill/>
          <a:ln w="28575" cap="flat" cmpd="sng">
            <a:solidFill>
              <a:srgbClr val="F1C23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>
              <a:buClr>
                <a:schemeClr val="accent1">
                  <a:lumMod val="50000"/>
                </a:schemeClr>
              </a:buClr>
              <a:buSzPts val="1300"/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Prevent the ovaries from releasing an eggs during the monthly cycle</a:t>
            </a:r>
          </a:p>
          <a:p>
            <a:pPr marL="431800" lvl="0" indent="-285750">
              <a:buClr>
                <a:schemeClr val="accent1">
                  <a:lumMod val="50000"/>
                </a:schemeClr>
              </a:buClr>
              <a:buSzPts val="1300"/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One pill must be taken each day at about the same time</a:t>
            </a:r>
          </a:p>
          <a:p>
            <a:pPr marL="4318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1300"/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From 91-99% effective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Times New Roman Regular" panose="02020603050405020304" pitchFamily="18" charset="0"/>
              <a:ea typeface="Lato"/>
              <a:cs typeface="Lato"/>
              <a:sym typeface="Lato"/>
            </a:endParaRPr>
          </a:p>
          <a:p>
            <a:pPr marL="4318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1300"/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Must use backup for the first 7 days to prevent pregnancy </a:t>
            </a:r>
          </a:p>
          <a:p>
            <a:pPr marL="4318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1300"/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If you miss a day, you must take 2 pills the next day 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Times New Roman Regular" panose="02020603050405020304" pitchFamily="18" charset="0"/>
              <a:ea typeface="Lato"/>
              <a:cs typeface="Lato"/>
              <a:sym typeface="Lato"/>
            </a:endParaRPr>
          </a:p>
          <a:p>
            <a:pPr marL="4318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1300"/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If you miss more than one day, you must use a backup method for 7 days to prevent pregnancy and talk to your provider about finishing the rest of your pack of pills 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Times New Roman Regular" panose="02020603050405020304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7" name="Google Shape;902;p45">
            <a:extLst>
              <a:ext uri="{FF2B5EF4-FFF2-40B4-BE49-F238E27FC236}">
                <a16:creationId xmlns:a16="http://schemas.microsoft.com/office/drawing/2014/main" id="{82FF4D68-F502-354D-B009-6CC7CE72C3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4186" y="1715158"/>
            <a:ext cx="3407079" cy="25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41351" y="42831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Birth Control Patch</a:t>
            </a:r>
            <a:r>
              <a:rPr lang="en" dirty="0">
                <a:solidFill>
                  <a:srgbClr val="F1C232"/>
                </a:solidFill>
              </a:rPr>
              <a:t>*</a:t>
            </a:r>
            <a:endParaRPr dirty="0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1C232"/>
              </a:solidFill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41351" y="963513"/>
            <a:ext cx="6097235" cy="3858512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❏"/>
            </a:pPr>
            <a:r>
              <a:rPr lang="en-US" sz="2000" dirty="0"/>
              <a:t>A small band-aid like sticker that you wear on either your back, hip, butt, or upper outer arm</a:t>
            </a:r>
          </a:p>
          <a:p>
            <a:pPr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❏"/>
            </a:pPr>
            <a:r>
              <a:rPr lang="en-US" sz="2000" dirty="0"/>
              <a:t>Works the same as the pill (releases hormones to prevent ovulation) except your skin will absorb the hormones on the patch instead of you swallowing the pill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❏"/>
            </a:pPr>
            <a:r>
              <a:rPr lang="en" sz="2000" dirty="0"/>
              <a:t>Change once every 3 weeks</a:t>
            </a:r>
            <a:endParaRPr sz="2000" dirty="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2000" dirty="0"/>
              <a:t>On the 4th week, you don't wear it and get your period.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894;p44">
            <a:extLst>
              <a:ext uri="{FF2B5EF4-FFF2-40B4-BE49-F238E27FC236}">
                <a16:creationId xmlns:a16="http://schemas.microsoft.com/office/drawing/2014/main" id="{3EBEFF31-EBC1-7842-B37D-854E27F17D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581" y="1121646"/>
            <a:ext cx="2042001" cy="3542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649775" y="864110"/>
            <a:ext cx="3300900" cy="438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Vaginal Ring</a:t>
            </a:r>
            <a:r>
              <a:rPr lang="en" dirty="0">
                <a:solidFill>
                  <a:srgbClr val="F1C232"/>
                </a:solidFill>
              </a:rPr>
              <a:t>*</a:t>
            </a:r>
            <a:endParaRPr dirty="0">
              <a:solidFill>
                <a:srgbClr val="F1C232"/>
              </a:solidFill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2"/>
          </p:nvPr>
        </p:nvSpPr>
        <p:spPr>
          <a:xfrm>
            <a:off x="540805" y="1565567"/>
            <a:ext cx="3968565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❏"/>
            </a:pPr>
            <a:r>
              <a:rPr lang="en" sz="1600" dirty="0"/>
              <a:t>Flexible ring inserted into vagina </a:t>
            </a:r>
            <a:r>
              <a:rPr lang="en-US" sz="1600" dirty="0"/>
              <a:t>and sits below the cervix </a:t>
            </a:r>
            <a:endParaRPr lang="en" sz="1600" dirty="0"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en-US" sz="1600" dirty="0"/>
          </a:p>
          <a:p>
            <a:pPr lvl="0" indent="-330200">
              <a:lnSpc>
                <a:spcPct val="100000"/>
              </a:lnSpc>
              <a:buSzPts val="1600"/>
              <a:buChar char="❏"/>
            </a:pPr>
            <a:r>
              <a:rPr lang="en-US" sz="1600" dirty="0"/>
              <a:t>Prescribed by a medical professional</a:t>
            </a:r>
          </a:p>
          <a:p>
            <a:pPr marL="127000" lvl="0" indent="0">
              <a:lnSpc>
                <a:spcPct val="100000"/>
              </a:lnSpc>
              <a:buSzPts val="1600"/>
              <a:buNone/>
            </a:pPr>
            <a:endParaRPr lang="en-US" sz="1600" dirty="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600" dirty="0"/>
              <a:t>Releases hormones that are absorbed through the vaginal walls</a:t>
            </a: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dirty="0"/>
              <a:t>Leave it in for 3 weeks and then take it out the 4th week to have your period </a:t>
            </a:r>
          </a:p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"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dirty="0"/>
              <a:t>91-99% effective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endParaRPr sz="1600" dirty="0"/>
          </a:p>
        </p:txBody>
      </p:sp>
      <p:pic>
        <p:nvPicPr>
          <p:cNvPr id="7" name="Google Shape;886;p43">
            <a:extLst>
              <a:ext uri="{FF2B5EF4-FFF2-40B4-BE49-F238E27FC236}">
                <a16:creationId xmlns:a16="http://schemas.microsoft.com/office/drawing/2014/main" id="{B713EF5C-8B5C-5B46-9267-F1FBD538CB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734" y="1816579"/>
            <a:ext cx="3845300" cy="20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779489" y="271775"/>
            <a:ext cx="7075357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Disclaimer for Hormonal Methods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779489" y="1021972"/>
            <a:ext cx="6738493" cy="346234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These methods are very effective, but they have side effects. Smoking cigarettes does increase the risk of experiencing these side effects which </a:t>
            </a:r>
            <a:r>
              <a:rPr lang="en" sz="1800" i="1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may</a:t>
            </a: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 include: 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Times New Roman Regular" panose="02020603050405020304" pitchFamily="18" charset="0"/>
              <a:ea typeface="Lato"/>
              <a:cs typeface="Lato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Irregular menstrual bleeding and spotting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Nausea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Weight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Headaches/migraines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Dizziness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Breast tenderness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Mood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pitchFamily="18" charset="0"/>
                <a:ea typeface="Lato"/>
                <a:cs typeface="Lato"/>
                <a:sym typeface="Lato"/>
              </a:rPr>
              <a:t>Blood clots 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Times New Roman Regular" panose="02020603050405020304" pitchFamily="18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53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Recap</a:t>
            </a:r>
            <a:endParaRPr dirty="0"/>
          </a:p>
        </p:txBody>
      </p:sp>
      <p:sp>
        <p:nvSpPr>
          <p:cNvPr id="198" name="Google Shape;198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When it comes to prescribed contraceptives there are a lot of effective methods for you to use.</a:t>
            </a:r>
          </a:p>
          <a:p>
            <a:pPr>
              <a:spcBef>
                <a:spcPts val="0"/>
              </a:spcBef>
            </a:pPr>
            <a:r>
              <a:rPr lang="en" dirty="0"/>
              <a:t>They are also low maintenance, so you don't have to worry about them all the time.</a:t>
            </a:r>
          </a:p>
          <a:p>
            <a:pPr>
              <a:spcBef>
                <a:spcPts val="0"/>
              </a:spcBef>
            </a:pPr>
            <a:r>
              <a:rPr lang="en" dirty="0"/>
              <a:t>Speaking to a health provider can help you choose which method works best for you.</a:t>
            </a:r>
          </a:p>
          <a:p>
            <a:pPr>
              <a:spcBef>
                <a:spcPts val="0"/>
              </a:spcBef>
            </a:pPr>
            <a:r>
              <a:rPr lang="en" dirty="0"/>
              <a:t>Research shows with the help of long-acting methods teen pregnancy rates have gone down dramatically.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 The Counter Methods</a:t>
            </a:r>
            <a:endParaRPr dirty="0"/>
          </a:p>
        </p:txBody>
      </p:sp>
      <p:sp>
        <p:nvSpPr>
          <p:cNvPr id="204" name="Google Shape;204;p29"/>
          <p:cNvSpPr txBox="1">
            <a:spLocks noGrp="1"/>
          </p:cNvSpPr>
          <p:nvPr>
            <p:ph type="subTitle" idx="1"/>
          </p:nvPr>
        </p:nvSpPr>
        <p:spPr>
          <a:xfrm>
            <a:off x="2101366" y="1984436"/>
            <a:ext cx="5288700" cy="2587563"/>
          </a:xfrm>
          <a:prstGeom prst="rect">
            <a:avLst/>
          </a:prstGeom>
          <a:ln w="381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External (Male) condoms</a:t>
            </a:r>
            <a:endParaRPr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Internal (Female) condoms </a:t>
            </a:r>
            <a:endParaRPr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Sponge </a:t>
            </a:r>
            <a:endParaRPr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Spermicide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05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Barrier Methods (Condoms)</a:t>
            </a:r>
            <a:endParaRPr dirty="0"/>
          </a:p>
        </p:txBody>
      </p:sp>
      <p:sp>
        <p:nvSpPr>
          <p:cNvPr id="210" name="Google Shape;210;p30"/>
          <p:cNvSpPr txBox="1">
            <a:spLocks noGrp="1"/>
          </p:cNvSpPr>
          <p:nvPr>
            <p:ph sz="half" idx="1"/>
          </p:nvPr>
        </p:nvSpPr>
        <p:spPr>
          <a:xfrm>
            <a:off x="397156" y="797486"/>
            <a:ext cx="3886200" cy="3263504"/>
          </a:xfrm>
          <a:prstGeom prst="rect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Times New Roman Regular" panose="02020603050405020304" pitchFamily="18" charset="0"/>
              </a:rPr>
              <a:t>External (male)</a:t>
            </a:r>
            <a:endParaRPr u="sng" dirty="0">
              <a:latin typeface="Times New Roman Regular" panose="02020603050405020304" pitchFamily="18" charset="0"/>
            </a:endParaRPr>
          </a:p>
          <a:p>
            <a:pPr lvl="0" rtl="0">
              <a:spcBef>
                <a:spcPts val="1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>
                <a:latin typeface="Times New Roman Regular" panose="02020603050405020304" pitchFamily="18" charset="0"/>
              </a:rPr>
              <a:t> A latex sheath that covers the penis and keeps semen from entering the partners body 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>
                <a:latin typeface="Times New Roman Regular" panose="02020603050405020304" pitchFamily="18" charset="0"/>
              </a:rPr>
              <a:t> Should be put on while the penis is erect 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>
                <a:latin typeface="Times New Roman Regular" panose="02020603050405020304" pitchFamily="18" charset="0"/>
              </a:rPr>
              <a:t> Removed after ejaculation, away from the partner 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>
                <a:latin typeface="Times New Roman Regular" panose="02020603050405020304" pitchFamily="18" charset="0"/>
              </a:rPr>
              <a:t>Some people are allergic to latex, use polyurethane or polyisoprene instead</a:t>
            </a:r>
            <a:endParaRPr dirty="0">
              <a:latin typeface="Times New Roman Regular" panose="02020603050405020304" pitchFamily="18" charset="0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sz="half" idx="2"/>
          </p:nvPr>
        </p:nvSpPr>
        <p:spPr>
          <a:xfrm>
            <a:off x="4572000" y="879676"/>
            <a:ext cx="4005564" cy="2779091"/>
          </a:xfrm>
          <a:prstGeom prst="rect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u="sng" dirty="0">
                <a:latin typeface="Times New Roman Regular" panose="02020603050405020304" pitchFamily="18" charset="0"/>
              </a:rPr>
              <a:t>Internal (female)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>
                <a:latin typeface="Times New Roman Regular" panose="02020603050405020304" pitchFamily="18" charset="0"/>
              </a:rPr>
              <a:t> Soft, loose fitting plastic or nitrile sheath that lines the vagina or anus (made of strong material, unlikely to break or tear)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>
                <a:latin typeface="Times New Roman Regular" panose="02020603050405020304" pitchFamily="18" charset="0"/>
              </a:rPr>
              <a:t> Can be inserted right before sex up to 8 hours before </a:t>
            </a:r>
            <a:endParaRPr dirty="0">
              <a:latin typeface="Times New Roman Regular" panose="02020603050405020304" pitchFamily="18" charset="0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4834121" y="3754973"/>
            <a:ext cx="2190600" cy="1299900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Lambskin condoms do not protect against HIV, so do not use them!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757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1">
                    <a:lumMod val="75000"/>
                  </a:schemeClr>
                </a:solidFill>
              </a:rPr>
              <a:t>Let’s Test What You’ve Learned</a:t>
            </a:r>
            <a:br>
              <a:rPr lang="en" sz="6700" dirty="0">
                <a:solidFill>
                  <a:schemeClr val="accent1">
                    <a:lumMod val="75000"/>
                  </a:schemeClr>
                </a:solidFill>
              </a:rPr>
            </a:br>
            <a:endParaRPr sz="6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B1C70-2506-6347-9B91-A7DF3EB6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671308"/>
            <a:ext cx="7688400" cy="2792408"/>
          </a:xfrm>
        </p:spPr>
        <p:txBody>
          <a:bodyPr/>
          <a:lstStyle/>
          <a:p>
            <a:pPr marL="146050" indent="0">
              <a:buNone/>
            </a:pPr>
            <a:r>
              <a:rPr lang="en-US" dirty="0">
                <a:solidFill>
                  <a:schemeClr val="tx1"/>
                </a:solidFill>
              </a:rPr>
              <a:t>Put your answer in the chat box, then we’ll review!</a:t>
            </a:r>
          </a:p>
          <a:p>
            <a:pPr marL="14605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46050" indent="0">
              <a:buNone/>
            </a:pPr>
            <a:r>
              <a:rPr lang="en-US" dirty="0">
                <a:solidFill>
                  <a:schemeClr val="tx1"/>
                </a:solidFill>
              </a:rPr>
              <a:t>Birth Control </a:t>
            </a:r>
            <a:r>
              <a:rPr lang="en-US" dirty="0" err="1">
                <a:solidFill>
                  <a:schemeClr val="tx1"/>
                </a:solidFill>
              </a:rPr>
              <a:t>Kahoot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https://create.kahoot.it/share/3fd6d899-a5a3-4a8f-b96c-41c19a733394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3E40F-C686-0143-A0DE-F01801FDB52F}"/>
              </a:ext>
            </a:extLst>
          </p:cNvPr>
          <p:cNvSpPr txBox="1"/>
          <p:nvPr/>
        </p:nvSpPr>
        <p:spPr>
          <a:xfrm>
            <a:off x="866274" y="3140277"/>
            <a:ext cx="7551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Key: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https://teachingsexualhealth.ca/app/uploads/sites/4/Gr8TM-KahootKey-Birth-Control.pdf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3084C-69C9-9E4B-A122-AF2D00DF8D7C}"/>
              </a:ext>
            </a:extLst>
          </p:cNvPr>
          <p:cNvSpPr txBox="1"/>
          <p:nvPr/>
        </p:nvSpPr>
        <p:spPr>
          <a:xfrm>
            <a:off x="2382474" y="4463716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Quiz from Teaching Sexual </a:t>
            </a:r>
            <a:r>
              <a:rPr lang="en-US" sz="1200" dirty="0" err="1"/>
              <a:t>Health.ca</a:t>
            </a:r>
            <a:r>
              <a:rPr lang="en-US" sz="1200" dirty="0"/>
              <a:t> (</a:t>
            </a:r>
            <a:r>
              <a:rPr lang="en-US" sz="1200" dirty="0">
                <a:hlinkClick r:id="rId5"/>
              </a:rPr>
              <a:t>https://teachingsexualhealth.ca</a:t>
            </a:r>
            <a:r>
              <a:rPr lang="en-US" sz="12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Contraceptives Brainstorm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87BD2E-DDA4-5E45-B04F-E7737C706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What are some methods of birth control that you’ve heard of?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Please write 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your responses in the chat box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summarize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35"/>
          <p:cNvSpPr txBox="1">
            <a:spLocks noGrp="1"/>
          </p:cNvSpPr>
          <p:nvPr>
            <p:ph idx="1"/>
          </p:nvPr>
        </p:nvSpPr>
        <p:spPr>
          <a:xfrm>
            <a:off x="628650" y="1027134"/>
            <a:ext cx="7886700" cy="3605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dirty="0"/>
              <a:t>Some things that should always be on your mind when having sex is unintended pregnancies and sexually transmitted diseases incl. HIV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dirty="0"/>
              <a:t>Use of the these methods can help you avoid these problems.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dirty="0"/>
              <a:t>Use latex, polyurethane/polyisoprene condom in addition to any other form of contraceptive you choose.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dirty="0">
                <a:solidFill>
                  <a:schemeClr val="dk1"/>
                </a:solidFill>
              </a:rPr>
              <a:t>In order to reach your goals and dreams, the proud and responsible thing to do is to use effective methods of protection every time you have sex!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FBA7-367C-3B4D-B24A-E9AD13AE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FF2A-B59D-7C47-9B72-5013F38A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lots of options to choose from when it comes to birth control.  Here’s a video that will give you more info, then we’ll discuss it afterwards.</a:t>
            </a:r>
          </a:p>
          <a:p>
            <a:endParaRPr lang="en-US" dirty="0"/>
          </a:p>
          <a:p>
            <a:r>
              <a:rPr lang="en-US" dirty="0"/>
              <a:t>Birth Control: The Final Frontier (Amaze) - </a:t>
            </a:r>
            <a:r>
              <a:rPr lang="en-US" u="sng" dirty="0">
                <a:hlinkClick r:id="rId2"/>
              </a:rPr>
              <a:t>https://amaze.org/video/birth-control-the-final-frontier/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4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8971-4208-F548-B8C9-8708697B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Video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A5D8-A0FA-5149-88D1-AD056F40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learn about birth control methods?</a:t>
            </a:r>
          </a:p>
          <a:p>
            <a:r>
              <a:rPr lang="en-US" dirty="0"/>
              <a:t>What are long acting reversible contraceptive methods (LARCs)?</a:t>
            </a:r>
          </a:p>
          <a:p>
            <a:r>
              <a:rPr lang="en-US" dirty="0"/>
              <a:t>Why might different people choose different birth control methods?</a:t>
            </a:r>
          </a:p>
          <a:p>
            <a:r>
              <a:rPr lang="en-US" dirty="0"/>
              <a:t>What factors do you think impact someone’s birth control choice?</a:t>
            </a:r>
          </a:p>
        </p:txBody>
      </p:sp>
    </p:spTree>
    <p:extLst>
      <p:ext uri="{BB962C8B-B14F-4D97-AF65-F5344CB8AC3E}">
        <p14:creationId xmlns:p14="http://schemas.microsoft.com/office/powerpoint/2010/main" val="380192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8050696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/>
              <a:t>Let’s break it down! </a:t>
            </a:r>
            <a:r>
              <a:rPr lang="en-US" sz="2400" dirty="0">
                <a:ea typeface="Lato"/>
                <a:cs typeface="Lato"/>
                <a:sym typeface="Lato"/>
              </a:rPr>
              <a:t>There are 2 types of contraceptive methods </a:t>
            </a:r>
            <a:br>
              <a:rPr lang="en-US" sz="2400" dirty="0">
                <a:ea typeface="Lato"/>
                <a:cs typeface="Lato"/>
                <a:sym typeface="Lato"/>
              </a:rPr>
            </a:b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B4D6B5-61E3-7F43-BF0D-E1900E7C5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600" dirty="0"/>
              <a:t>Barrier/Over-the-Counter</a:t>
            </a:r>
          </a:p>
          <a:p>
            <a:endParaRPr lang="en-US"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sz="half" idx="2"/>
          </p:nvPr>
        </p:nvSpPr>
        <p:spPr>
          <a:xfrm>
            <a:off x="509286" y="1878806"/>
            <a:ext cx="3988896" cy="3063584"/>
          </a:xfrm>
          <a:prstGeom prst="rect">
            <a:avLst/>
          </a:prstGeom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>
              <a:spcBef>
                <a:spcPts val="0"/>
              </a:spcBef>
              <a:buSzPts val="1300"/>
              <a:buNone/>
            </a:pPr>
            <a:r>
              <a:rPr lang="en-US" dirty="0"/>
              <a:t>Available at:</a:t>
            </a:r>
          </a:p>
          <a:p>
            <a:pPr marL="457200" lvl="0" indent="-311150">
              <a:spcBef>
                <a:spcPts val="0"/>
              </a:spcBef>
              <a:buSzPts val="1300"/>
              <a:buChar char="❏"/>
            </a:pPr>
            <a:r>
              <a:rPr lang="en-US" dirty="0"/>
              <a:t>Clinics</a:t>
            </a:r>
          </a:p>
          <a:p>
            <a:pPr marL="457200" lvl="0" indent="-311150">
              <a:spcBef>
                <a:spcPts val="0"/>
              </a:spcBef>
              <a:buSzPts val="1300"/>
              <a:buChar char="❏"/>
            </a:pPr>
            <a:r>
              <a:rPr lang="en-US" dirty="0"/>
              <a:t>Drug stores &amp; supermarkets</a:t>
            </a:r>
          </a:p>
          <a:p>
            <a:pPr marL="457200" lvl="0" indent="-311150">
              <a:spcBef>
                <a:spcPts val="0"/>
              </a:spcBef>
              <a:buSzPts val="1300"/>
              <a:buChar char="❏"/>
            </a:pPr>
            <a:r>
              <a:rPr lang="en-US" dirty="0"/>
              <a:t>Schools &amp; CBOs</a:t>
            </a:r>
          </a:p>
          <a:p>
            <a:pPr marL="146050" lvl="0" indent="0">
              <a:spcBef>
                <a:spcPts val="0"/>
              </a:spcBef>
              <a:buSzPts val="1300"/>
              <a:buNone/>
            </a:pPr>
            <a:r>
              <a:rPr lang="en-US" dirty="0"/>
              <a:t>--------------------------------------------</a:t>
            </a:r>
          </a:p>
          <a:p>
            <a:pPr marL="146050" lvl="0" indent="0">
              <a:spcBef>
                <a:spcPts val="0"/>
              </a:spcBef>
              <a:buSzPts val="1300"/>
              <a:buNone/>
            </a:pPr>
            <a:r>
              <a:rPr lang="en-US" dirty="0"/>
              <a:t>Examples</a:t>
            </a:r>
          </a:p>
          <a:p>
            <a:pPr marL="457200" lvl="0" indent="-311150">
              <a:spcBef>
                <a:spcPts val="0"/>
              </a:spcBef>
              <a:buSzPts val="1300"/>
              <a:buChar char="❏"/>
            </a:pPr>
            <a:r>
              <a:rPr lang="en-US" dirty="0"/>
              <a:t>External (male) condoms</a:t>
            </a:r>
          </a:p>
          <a:p>
            <a:pPr marL="457200" lvl="0" indent="-311150">
              <a:spcBef>
                <a:spcPts val="0"/>
              </a:spcBef>
              <a:buSzPts val="1300"/>
              <a:buChar char="❏"/>
            </a:pPr>
            <a:r>
              <a:rPr lang="en-US" dirty="0"/>
              <a:t>Internal (female) condoms</a:t>
            </a:r>
          </a:p>
          <a:p>
            <a:pPr marL="457200" lvl="0" indent="-311150">
              <a:spcBef>
                <a:spcPts val="0"/>
              </a:spcBef>
              <a:buSzPts val="1300"/>
              <a:buChar char="❏"/>
            </a:pPr>
            <a:r>
              <a:rPr lang="en-US" dirty="0"/>
              <a:t>Spermicides</a:t>
            </a: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5B4E1-D441-C245-B695-2BD414073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2600" dirty="0"/>
              <a:t>Hormonal/Prescription</a:t>
            </a:r>
          </a:p>
          <a:p>
            <a:pPr algn="ctr"/>
            <a:endParaRPr lang="en-US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sz="quarter" idx="4"/>
          </p:nvPr>
        </p:nvSpPr>
        <p:spPr>
          <a:xfrm>
            <a:off x="4629150" y="1878806"/>
            <a:ext cx="3887391" cy="3063584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Need to see a health provider (clinic or private MD) to access:</a:t>
            </a:r>
            <a:endParaRPr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❏"/>
            </a:pPr>
            <a:r>
              <a:rPr lang="en" dirty="0"/>
              <a:t>IUD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dirty="0"/>
              <a:t>Implant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dirty="0"/>
              <a:t>Depo-Provera (the shot)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dirty="0"/>
              <a:t>Birth control pills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dirty="0"/>
              <a:t>Patch 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dirty="0"/>
              <a:t>Ring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/>
              <a:t> </a:t>
            </a:r>
            <a:endParaRPr u="sng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8" name="Google Shape;128;p18"/>
          <p:cNvSpPr txBox="1"/>
          <p:nvPr/>
        </p:nvSpPr>
        <p:spPr>
          <a:xfrm>
            <a:off x="1479884" y="680210"/>
            <a:ext cx="57150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 Regular" panose="02020603050405020304" pitchFamily="18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Let's not forget  about abstinence 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sz="half" idx="1"/>
          </p:nvPr>
        </p:nvSpPr>
        <p:spPr>
          <a:xfrm>
            <a:off x="628650" y="770930"/>
            <a:ext cx="7976731" cy="373844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sz="1800" dirty="0"/>
              <a:t> What does it mean?</a:t>
            </a:r>
            <a:endParaRPr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sz="1800" dirty="0"/>
              <a:t> Not engaging in sexual intercourse of any type (</a:t>
            </a:r>
            <a:r>
              <a:rPr lang="en" sz="1800" u="sng" dirty="0"/>
              <a:t>oral, anal or vaginal</a:t>
            </a:r>
            <a:r>
              <a:rPr lang="en" sz="1800" dirty="0"/>
              <a:t>)</a:t>
            </a:r>
            <a:endParaRPr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sz="1800" dirty="0"/>
              <a:t> Avoid activity that might result in exchange of bodily fluids and skin- to- skin contact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1800" dirty="0"/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1800" dirty="0"/>
              <a:t> Requires skill: knowing when to say no to risky sex in an assertive manner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1800" dirty="0"/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1800" dirty="0"/>
              <a:t> Have a backup plan in case you decide to stop using abstinence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ABSTINENCE IS THE ONLY BIRTH CONTROL METHOD THAT IS 100% EFFECTIVE!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prescribed </a:t>
            </a:r>
            <a:r>
              <a:rPr lang="en" u="sng" dirty="0"/>
              <a:t>hormonal </a:t>
            </a:r>
            <a:r>
              <a:rPr lang="en" dirty="0"/>
              <a:t>methods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ln w="381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>
              <a:lnSpc>
                <a:spcPct val="100000"/>
              </a:lnSpc>
              <a:spcBef>
                <a:spcPts val="0"/>
              </a:spcBef>
              <a:buSzPts val="1300"/>
              <a:buChar char="❏"/>
            </a:pPr>
            <a:r>
              <a:rPr lang="en" sz="1800" dirty="0">
                <a:solidFill>
                  <a:schemeClr val="dk1"/>
                </a:solidFill>
              </a:rPr>
              <a:t>These work by releasing hormones that prevent ovulation (when the ovaries release their eggs).</a:t>
            </a:r>
          </a:p>
          <a:p>
            <a:pPr marL="457200" lvl="0" indent="-311150">
              <a:lnSpc>
                <a:spcPct val="100000"/>
              </a:lnSpc>
              <a:spcBef>
                <a:spcPts val="0"/>
              </a:spcBef>
              <a:buSzPts val="1300"/>
              <a:buChar char="❏"/>
            </a:pPr>
            <a:r>
              <a:rPr lang="en" sz="1800" dirty="0">
                <a:solidFill>
                  <a:schemeClr val="dk1"/>
                </a:solidFill>
              </a:rPr>
              <a:t>A doctor must prescribe these</a:t>
            </a:r>
          </a:p>
          <a:p>
            <a:pPr marL="457200" lvl="0" indent="-311150">
              <a:lnSpc>
                <a:spcPct val="100000"/>
              </a:lnSpc>
              <a:spcBef>
                <a:spcPts val="0"/>
              </a:spcBef>
              <a:buSzPts val="1300"/>
              <a:buChar char="❏"/>
            </a:pPr>
            <a:r>
              <a:rPr lang="en" sz="1800" dirty="0">
                <a:solidFill>
                  <a:schemeClr val="dk1"/>
                </a:solidFill>
              </a:rPr>
              <a:t>Hormonal methods DO NOT prevent STDs/HIV.  You should still use a condom to protect yourself.</a:t>
            </a:r>
            <a:endParaRPr sz="1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2AB5CB-8985-1D4D-8EB1-11AF30788A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11150">
              <a:lnSpc>
                <a:spcPct val="100000"/>
              </a:lnSpc>
              <a:spcBef>
                <a:spcPts val="0"/>
              </a:spcBef>
              <a:buSzPts val="1300"/>
              <a:buChar char="❏"/>
            </a:pPr>
            <a:r>
              <a:rPr lang="en-US" sz="1900" dirty="0"/>
              <a:t>IUD (* Hormonal---there’s also a Non-hormonal IUD)</a:t>
            </a:r>
          </a:p>
          <a:p>
            <a:pPr marL="457200" lvl="0" indent="-311150">
              <a:lnSpc>
                <a:spcPct val="200000"/>
              </a:lnSpc>
              <a:spcBef>
                <a:spcPts val="0"/>
              </a:spcBef>
              <a:buSzPts val="1300"/>
              <a:buChar char="❏"/>
            </a:pPr>
            <a:r>
              <a:rPr lang="en-US" sz="1900" dirty="0"/>
              <a:t>Implant </a:t>
            </a:r>
          </a:p>
          <a:p>
            <a:pPr marL="457200" lvl="0" indent="-311150">
              <a:lnSpc>
                <a:spcPct val="200000"/>
              </a:lnSpc>
              <a:spcBef>
                <a:spcPts val="0"/>
              </a:spcBef>
              <a:buSzPts val="1300"/>
              <a:buChar char="❏"/>
            </a:pPr>
            <a:r>
              <a:rPr lang="en-US" sz="1900" dirty="0"/>
              <a:t>Depo -Provera (the shot)</a:t>
            </a:r>
          </a:p>
          <a:p>
            <a:pPr marL="457200" lvl="0" indent="-311150">
              <a:lnSpc>
                <a:spcPct val="200000"/>
              </a:lnSpc>
              <a:spcBef>
                <a:spcPts val="0"/>
              </a:spcBef>
              <a:buSzPts val="1300"/>
              <a:buChar char="❏"/>
            </a:pPr>
            <a:r>
              <a:rPr lang="en-US" sz="1900" dirty="0"/>
              <a:t>Birth control pills</a:t>
            </a:r>
          </a:p>
          <a:p>
            <a:pPr marL="457200" lvl="0" indent="-311150">
              <a:lnSpc>
                <a:spcPct val="200000"/>
              </a:lnSpc>
              <a:spcBef>
                <a:spcPts val="0"/>
              </a:spcBef>
              <a:buSzPts val="1300"/>
              <a:buChar char="❏"/>
            </a:pPr>
            <a:r>
              <a:rPr lang="en-US" sz="1900" dirty="0"/>
              <a:t>Birth control patch </a:t>
            </a:r>
          </a:p>
          <a:p>
            <a:pPr marL="457200" lvl="0" indent="-311150">
              <a:lnSpc>
                <a:spcPct val="200000"/>
              </a:lnSpc>
              <a:spcBef>
                <a:spcPts val="0"/>
              </a:spcBef>
              <a:buSzPts val="1300"/>
              <a:buChar char="❏"/>
            </a:pPr>
            <a:r>
              <a:rPr lang="en-US" sz="1900" dirty="0"/>
              <a:t>Vaginal ring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8BCEA42-0EE0-1146-8396-86E4B74B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IUD (Intrauterine Device)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00A12E-2220-BC4D-822D-2FD32041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 Small T-shaped device that is inserted into the uterus </a:t>
            </a: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 99% Effective</a:t>
            </a: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 Releases hormones to prevent ovulation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000000"/>
                </a:solidFill>
              </a:rPr>
              <a:t>Hormonal</a:t>
            </a:r>
            <a:endParaRPr lang="en-US" sz="2000" dirty="0"/>
          </a:p>
          <a:p>
            <a:pPr marL="457200" lvl="0" indent="-311150">
              <a:spcBef>
                <a:spcPts val="1600"/>
              </a:spcBef>
              <a:buClr>
                <a:srgbClr val="000000"/>
              </a:buClr>
              <a:buSzPts val="1300"/>
              <a:buChar char="❏"/>
            </a:pPr>
            <a:r>
              <a:rPr lang="en-US" sz="2000" dirty="0">
                <a:solidFill>
                  <a:srgbClr val="000000"/>
                </a:solidFill>
              </a:rPr>
              <a:t>Mirena (up to 5 </a:t>
            </a:r>
            <a:r>
              <a:rPr lang="en-US" sz="2000" dirty="0" err="1">
                <a:solidFill>
                  <a:srgbClr val="000000"/>
                </a:solidFill>
              </a:rPr>
              <a:t>yrs</a:t>
            </a:r>
            <a:r>
              <a:rPr lang="en-US" sz="2000" dirty="0">
                <a:solidFill>
                  <a:srgbClr val="000000"/>
                </a:solidFill>
              </a:rPr>
              <a:t>), Skyla (up to 3 </a:t>
            </a:r>
            <a:r>
              <a:rPr lang="en-US" sz="2000" dirty="0" err="1">
                <a:solidFill>
                  <a:srgbClr val="000000"/>
                </a:solidFill>
              </a:rPr>
              <a:t>yrs</a:t>
            </a:r>
            <a:r>
              <a:rPr lang="en-US" sz="2000" dirty="0">
                <a:solidFill>
                  <a:srgbClr val="000000"/>
                </a:solidFill>
              </a:rPr>
              <a:t>) &amp; </a:t>
            </a:r>
            <a:r>
              <a:rPr lang="en-US" sz="2000" dirty="0" err="1">
                <a:solidFill>
                  <a:srgbClr val="000000"/>
                </a:solidFill>
              </a:rPr>
              <a:t>Liletta</a:t>
            </a:r>
            <a:r>
              <a:rPr lang="en-US" sz="2000" dirty="0">
                <a:solidFill>
                  <a:srgbClr val="000000"/>
                </a:solidFill>
              </a:rPr>
              <a:t> (up to 3 </a:t>
            </a:r>
            <a:r>
              <a:rPr lang="en-US" sz="2000" dirty="0" err="1">
                <a:solidFill>
                  <a:srgbClr val="000000"/>
                </a:solidFill>
              </a:rPr>
              <a:t>yrs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marL="457200" lvl="0" indent="-311150">
              <a:spcBef>
                <a:spcPts val="0"/>
              </a:spcBef>
              <a:buClr>
                <a:srgbClr val="000000"/>
              </a:buClr>
              <a:buSzPts val="1300"/>
              <a:buChar char="❏"/>
            </a:pPr>
            <a:r>
              <a:rPr lang="en-US" sz="2000" dirty="0">
                <a:solidFill>
                  <a:srgbClr val="000000"/>
                </a:solidFill>
              </a:rPr>
              <a:t>At first can cause heavier or more painful periods</a:t>
            </a:r>
          </a:p>
          <a:p>
            <a:pPr marL="457200" lvl="0" indent="-311150">
              <a:spcBef>
                <a:spcPts val="0"/>
              </a:spcBef>
              <a:buClr>
                <a:srgbClr val="000000"/>
              </a:buClr>
              <a:buSzPts val="1300"/>
              <a:buChar char="❏"/>
            </a:pPr>
            <a:r>
              <a:rPr lang="en-US" sz="2000" dirty="0">
                <a:solidFill>
                  <a:srgbClr val="000000"/>
                </a:solidFill>
              </a:rPr>
              <a:t>Spotting may occur during the first 6 months, then lighter periods </a:t>
            </a:r>
          </a:p>
          <a:p>
            <a:endParaRPr lang="en-US" dirty="0"/>
          </a:p>
        </p:txBody>
      </p:sp>
      <p:pic>
        <p:nvPicPr>
          <p:cNvPr id="10" name="Google Shape;859;p40">
            <a:extLst>
              <a:ext uri="{FF2B5EF4-FFF2-40B4-BE49-F238E27FC236}">
                <a16:creationId xmlns:a16="http://schemas.microsoft.com/office/drawing/2014/main" id="{3B24AE55-AD3A-304C-B8A8-510654F65E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3534" y="894899"/>
            <a:ext cx="2136820" cy="1760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1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516177" y="329094"/>
            <a:ext cx="817175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IUD (Intrauterine Device)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516177" y="1041134"/>
            <a:ext cx="4581916" cy="3909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Non-Hormonal</a:t>
            </a:r>
            <a:r>
              <a:rPr lang="en" sz="2000" dirty="0"/>
              <a:t>→ The copper-T IUD 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1600"/>
              </a:spcBef>
              <a:buFont typeface="Wingdings" pitchFamily="2" charset="2"/>
              <a:buChar char="q"/>
            </a:pPr>
            <a:r>
              <a:rPr lang="en-US" dirty="0" err="1">
                <a:solidFill>
                  <a:srgbClr val="000000"/>
                </a:solidFill>
              </a:rPr>
              <a:t>Paraguard</a:t>
            </a:r>
            <a:r>
              <a:rPr lang="en-US" dirty="0">
                <a:solidFill>
                  <a:srgbClr val="000000"/>
                </a:solidFill>
              </a:rPr>
              <a:t> - Provides protection from pregnancy for up to 10 years</a:t>
            </a:r>
          </a:p>
          <a:p>
            <a:pPr marL="342900" lvl="0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dirty="0">
                <a:solidFill>
                  <a:srgbClr val="000000"/>
                </a:solidFill>
              </a:rPr>
              <a:t>Creates an environment in the uterus that makes it very hard for sperm to survive and for fertilized eggs to attach to the wall of the uterus </a:t>
            </a:r>
          </a:p>
          <a:p>
            <a:pPr marL="342900" lvl="0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dirty="0">
                <a:solidFill>
                  <a:srgbClr val="000000"/>
                </a:solidFill>
              </a:rPr>
              <a:t>99% effective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900" dirty="0"/>
          </a:p>
        </p:txBody>
      </p:sp>
      <p:pic>
        <p:nvPicPr>
          <p:cNvPr id="8" name="Google Shape;861;p40">
            <a:extLst>
              <a:ext uri="{FF2B5EF4-FFF2-40B4-BE49-F238E27FC236}">
                <a16:creationId xmlns:a16="http://schemas.microsoft.com/office/drawing/2014/main" id="{E2EC77E4-0155-1B45-AF64-53106C16FA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8892" y="1799193"/>
            <a:ext cx="2470812" cy="162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5171</TotalTime>
  <Words>1157</Words>
  <Application>Microsoft Macintosh PowerPoint</Application>
  <PresentationFormat>On-screen Show (16:9)</PresentationFormat>
  <Paragraphs>154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 Light</vt:lpstr>
      <vt:lpstr>Lato</vt:lpstr>
      <vt:lpstr>Times New Roman</vt:lpstr>
      <vt:lpstr>Calibri</vt:lpstr>
      <vt:lpstr>Arial</vt:lpstr>
      <vt:lpstr>Wingdings</vt:lpstr>
      <vt:lpstr>Times New Roman Regular</vt:lpstr>
      <vt:lpstr>Courier New</vt:lpstr>
      <vt:lpstr>Office Theme</vt:lpstr>
      <vt:lpstr>Birth Control Methods Demonstration</vt:lpstr>
      <vt:lpstr>Contraceptives Brainstorm</vt:lpstr>
      <vt:lpstr>Video</vt:lpstr>
      <vt:lpstr>Video Discussion</vt:lpstr>
      <vt:lpstr>Let’s break it down! There are 2 types of contraceptive methods    </vt:lpstr>
      <vt:lpstr>Let's not forget  about abstinence </vt:lpstr>
      <vt:lpstr>Types of prescribed hormonal methods  </vt:lpstr>
      <vt:lpstr>IUD (Intrauterine Device)</vt:lpstr>
      <vt:lpstr>IUD (Intrauterine Device)</vt:lpstr>
      <vt:lpstr>Implant </vt:lpstr>
      <vt:lpstr>Depo- Provera AKA The Shot*</vt:lpstr>
      <vt:lpstr>Birth Control Pills*</vt:lpstr>
      <vt:lpstr>Birth Control Patch* </vt:lpstr>
      <vt:lpstr>Vaginal Ring*</vt:lpstr>
      <vt:lpstr>Disclaimer for Hormonal Methods</vt:lpstr>
      <vt:lpstr>Recap</vt:lpstr>
      <vt:lpstr>Over The Counter Methods</vt:lpstr>
      <vt:lpstr>Barrier Methods (Condoms)</vt:lpstr>
      <vt:lpstr>Let’s Test What You’ve Learned </vt:lpstr>
      <vt:lpstr>Let’s summarize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Control Methods Demonstration</dc:title>
  <cp:lastModifiedBy>Michele Luc</cp:lastModifiedBy>
  <cp:revision>49</cp:revision>
  <dcterms:modified xsi:type="dcterms:W3CDTF">2020-12-14T01:25:08Z</dcterms:modified>
</cp:coreProperties>
</file>