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53"/>
  </p:notesMasterIdLst>
  <p:sldIdLst>
    <p:sldId id="256" r:id="rId2"/>
    <p:sldId id="257" r:id="rId3"/>
    <p:sldId id="258" r:id="rId4"/>
    <p:sldId id="259" r:id="rId5"/>
    <p:sldId id="260" r:id="rId6"/>
    <p:sldId id="261" r:id="rId7"/>
    <p:sldId id="306" r:id="rId8"/>
    <p:sldId id="307" r:id="rId9"/>
    <p:sldId id="263" r:id="rId10"/>
    <p:sldId id="264" r:id="rId11"/>
    <p:sldId id="265" r:id="rId12"/>
    <p:sldId id="266" r:id="rId13"/>
    <p:sldId id="267" r:id="rId14"/>
    <p:sldId id="268" r:id="rId15"/>
    <p:sldId id="305" r:id="rId16"/>
    <p:sldId id="269" r:id="rId17"/>
    <p:sldId id="303" r:id="rId18"/>
    <p:sldId id="304" r:id="rId19"/>
    <p:sldId id="270" r:id="rId20"/>
    <p:sldId id="275" r:id="rId21"/>
    <p:sldId id="271" r:id="rId22"/>
    <p:sldId id="272" r:id="rId23"/>
    <p:sldId id="273"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9144000" cy="5143500" type="screen16x9"/>
  <p:notesSz cx="6858000" cy="9144000"/>
  <p:embeddedFontLst>
    <p:embeddedFont>
      <p:font typeface="Century Gothic" panose="020B0502020202020204" pitchFamily="34" charset="0"/>
      <p:regular r:id="rId54"/>
      <p:bold r:id="rId55"/>
      <p:italic r:id="rId56"/>
      <p:boldItalic r:id="rId57"/>
    </p:embeddedFont>
    <p:embeddedFont>
      <p:font typeface="Tahoma" panose="020B0604030504040204" pitchFamily="34" charset="0"/>
      <p:regular r:id="rId58"/>
      <p:bold r:id="rId59"/>
    </p:embeddedFont>
    <p:embeddedFont>
      <p:font typeface="Times" panose="02020603050405020304"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3"/>
    <p:restoredTop sz="82519"/>
  </p:normalViewPr>
  <p:slideViewPr>
    <p:cSldViewPr snapToGrid="0">
      <p:cViewPr varScale="1">
        <p:scale>
          <a:sx n="60" d="100"/>
          <a:sy n="60" d="100"/>
        </p:scale>
        <p:origin x="902"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e.kahoot.it/v2/details/eed8c51e-f4b4-405a-a34f-057b0feb0cf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b61b3df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b61b3df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After playing the video, say: </a:t>
            </a:r>
            <a:r>
              <a:rPr lang="en">
                <a:solidFill>
                  <a:schemeClr val="dk1"/>
                </a:solidFill>
              </a:rPr>
              <a:t>The SWAT technique can be used in many different ways. Sometimes you will work through the steps in order (say “no” first, then explain why, offer an alternative, and lastly talk out your feelings). But sometimes it might go back and forth in a different order. A person might say “no”, give alternatives, talk it out, and then explain why. The order of the steps doesn’t matter as long as you use all 4 strategies during the conversation. Does anyone have questions about how to use SWAT?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9b7267ce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9b7267ce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(OPTIONAL ACTIVITY)</a:t>
            </a:r>
            <a:endParaRPr b="1" dirty="0">
              <a:solidFill>
                <a:schemeClr val="dk1"/>
              </a:solidFill>
            </a:endParaRPr>
          </a:p>
          <a:p>
            <a:pPr marL="0" lvl="0" indent="0" algn="l" rtl="0">
              <a:lnSpc>
                <a:spcPct val="115000"/>
              </a:lnSpc>
              <a:spcBef>
                <a:spcPts val="0"/>
              </a:spcBef>
              <a:spcAft>
                <a:spcPts val="0"/>
              </a:spcAft>
              <a:buNone/>
            </a:pPr>
            <a:r>
              <a:rPr lang="en" b="1" dirty="0">
                <a:solidFill>
                  <a:schemeClr val="dk1"/>
                </a:solidFill>
              </a:rPr>
              <a:t>Say: </a:t>
            </a:r>
            <a:r>
              <a:rPr lang="en" dirty="0">
                <a:solidFill>
                  <a:schemeClr val="dk1"/>
                </a:solidFill>
              </a:rPr>
              <a:t>Now we’re going to watch a short video about a couple who are negotiating condom use. In this role play, Amani wants to use condoms and her partner Justin does not. Watch what happens and take note of how each partner handles the situation. How do they express their feelings? What strategies does Amani use to convince her partner to use condoms?</a:t>
            </a:r>
            <a:endParaRPr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9b7267ce4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9b7267ce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(OPTIONAL ACTIVITY)</a:t>
            </a:r>
            <a:endParaRPr b="1"/>
          </a:p>
          <a:p>
            <a:pPr marL="0" lvl="0" indent="0" algn="l" rtl="0">
              <a:lnSpc>
                <a:spcPct val="115000"/>
              </a:lnSpc>
              <a:spcBef>
                <a:spcPts val="0"/>
              </a:spcBef>
              <a:spcAft>
                <a:spcPts val="0"/>
              </a:spcAft>
              <a:buNone/>
            </a:pPr>
            <a:r>
              <a:rPr lang="en" b="1">
                <a:solidFill>
                  <a:schemeClr val="dk1"/>
                </a:solidFill>
              </a:rPr>
              <a:t>After playing the video, ask some of the following processing questions.</a:t>
            </a:r>
            <a:r>
              <a:rPr lang="en" b="1"/>
              <a:t> You won’t have time to ask every question - focus on how Amani used the SWAT technique. Participants can use the chat to respond or can “voice by choice”</a:t>
            </a:r>
            <a:endParaRPr b="1"/>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Great job everyone! It looks like you’re ready to practice SWAT with some role plays.</a:t>
            </a:r>
            <a:endParaRPr b="1"/>
          </a:p>
          <a:p>
            <a:pPr marL="0" lvl="0" indent="0" algn="l" rtl="0">
              <a:spcBef>
                <a:spcPts val="0"/>
              </a:spcBef>
              <a:spcAft>
                <a:spcPts val="0"/>
              </a:spcAft>
              <a:buNone/>
            </a:pP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9b7267ce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9b7267ce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Say: </a:t>
            </a:r>
            <a:r>
              <a:rPr lang="en" dirty="0">
                <a:solidFill>
                  <a:schemeClr val="dk1"/>
                </a:solidFill>
              </a:rPr>
              <a:t>Now we’re going to try out role plays to practice handling situations of sexual pressure (like the one you saw in the video clip). Try to incorporate things you remember from this course and use it in your role play. Be supportive and avoid blaming in your language. As you write your role play, incorporate things you value, like protecting yourself and your partner, having goals and plans for your future, and wanting to make proud and responsible decisions about sex.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Then define role playing: </a:t>
            </a:r>
            <a:r>
              <a:rPr lang="en" dirty="0">
                <a:solidFill>
                  <a:schemeClr val="dk1"/>
                </a:solidFill>
              </a:rPr>
              <a:t>Role playing is a way to learn what it feels like to be in a situation that’s new for you. You can practice handling a stressful or difficult situation by putting yourself in someone else’s shoes. Try to feel, sound, and behave like the person in the role play. This will help you and everyone else learn.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9b7267ce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9b7267ce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Here are some tips to help make role plays easier to practice.</a:t>
            </a:r>
            <a:endParaRPr/>
          </a:p>
          <a:p>
            <a:pPr marL="0" lvl="0" indent="0" algn="l" rtl="0">
              <a:spcBef>
                <a:spcPts val="0"/>
              </a:spcBef>
              <a:spcAft>
                <a:spcPts val="0"/>
              </a:spcAft>
              <a:buNone/>
            </a:pPr>
            <a:endParaRPr/>
          </a:p>
          <a:p>
            <a:pPr marL="0" lvl="0" indent="0" algn="l" rtl="0">
              <a:spcBef>
                <a:spcPts val="0"/>
              </a:spcBef>
              <a:spcAft>
                <a:spcPts val="0"/>
              </a:spcAft>
              <a:buNone/>
            </a:pPr>
            <a:r>
              <a:rPr lang="en" b="1"/>
              <a:t>Go over the guidelines on the slide. Answer any questions or concerns from participants before proceeding to the activity.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9b7267ce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9b7267ce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9b7267ce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9b7267ce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cc83e61a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cc83e61a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Say: </a:t>
            </a:r>
            <a:r>
              <a:rPr lang="en" dirty="0">
                <a:solidFill>
                  <a:schemeClr val="dk1"/>
                </a:solidFill>
              </a:rPr>
              <a:t>It has been a pleasure spending time with you all over the past few weeks. Even if our time together is finished, we are always here for you! Don’t forget that you can visit &lt;insert name of clinic&gt; for confidential no cost sexual health services like birth control and STD testing. We are located at &lt;insert address&gt; and our hours are &lt;insert hours&gt;. If you have general questions about sexual health or about our services, health educators are available by email/phone. You can reach us at &lt;insert information here&gt;.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9b7267c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9b7267ce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Say: </a:t>
            </a:r>
            <a:r>
              <a:rPr lang="en" dirty="0">
                <a:solidFill>
                  <a:schemeClr val="dk1"/>
                </a:solidFill>
              </a:rPr>
              <a:t>We’re going to play a game to review your HIV knowledge. Once I open the </a:t>
            </a:r>
            <a:r>
              <a:rPr lang="en" dirty="0" err="1">
                <a:solidFill>
                  <a:schemeClr val="dk1"/>
                </a:solidFill>
              </a:rPr>
              <a:t>Kahoot</a:t>
            </a:r>
            <a:r>
              <a:rPr lang="en" dirty="0">
                <a:solidFill>
                  <a:schemeClr val="dk1"/>
                </a:solidFill>
              </a:rPr>
              <a:t> game, you can use your cell phone to join our game. Once we start playing, use your phone to select an answer to each trivia question. The faster you submit your answer, the more points you win!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If you don’t have access to a smartphone, you can still play along without voting! </a:t>
            </a:r>
            <a:r>
              <a:rPr lang="en" u="sng" dirty="0">
                <a:solidFill>
                  <a:srgbClr val="1155CC"/>
                </a:solidFill>
                <a:hlinkClick r:id="rId3">
                  <a:extLst>
                    <a:ext uri="{A12FA001-AC4F-418D-AE19-62706E023703}">
                      <ahyp:hlinkClr xmlns:ahyp="http://schemas.microsoft.com/office/drawing/2018/hyperlinkcolor" val="tx"/>
                    </a:ext>
                  </a:extLst>
                </a:hlinkClick>
              </a:rPr>
              <a:t>https://create.kahoot.it/v2/details/eed8c51e-f4b4-405a-a34f-057b0feb0cff</a:t>
            </a: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After the game: </a:t>
            </a:r>
            <a:r>
              <a:rPr lang="en" dirty="0">
                <a:solidFill>
                  <a:schemeClr val="dk1"/>
                </a:solidFill>
              </a:rPr>
              <a:t>Great job everyone! You’ve learned so much and gained so many skills for your future! Thank you for your time. I wish you all a healthy and safe year!</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b3b86fc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9ab3b86fc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9b7267ce4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9b7267ce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 Note: Select a few ice breaker questions to fire up virtual engagement. Some example questions are provided.  You can use Zoom Polls, the </a:t>
            </a:r>
            <a:r>
              <a:rPr lang="en" dirty="0" err="1"/>
              <a:t>chatbox</a:t>
            </a:r>
            <a:r>
              <a:rPr lang="en" dirty="0"/>
              <a:t>, or simply allow participants to “voice by choice” by unmuting their lines.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ab3b86fc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9ab3b86fc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ab3b86fc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9ab3b86fc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7d1701b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7d1701b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Welcome to the last day of Be Proud! Be Responsible! Today we will apply everything we’ve learned and practice HIV prevention skills. We will learn how to negotiate with a partner to use condoms or to abstain from having sex.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7d1701b7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7d1701b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solidFill>
                  <a:schemeClr val="dk1"/>
                </a:solidFill>
              </a:rPr>
              <a:t>Before we get started, I want to take a moment to reflect. &lt;Insert Zoom poll if desired&gt; Are there any thoughts, feelings, reactions, or questions about how to use condoms or make condoms fun? Please feel free to share using the class chat, private chat, or unmute your line to comment.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9b7267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9b7267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Say: </a:t>
            </a:r>
            <a:r>
              <a:rPr lang="en">
                <a:solidFill>
                  <a:schemeClr val="dk1"/>
                </a:solidFill>
              </a:rPr>
              <a:t>In module 5, we discussed barriers to using condoms consistently. One barrier is a partner who doesn't want to use condoms. At some point, you may have a sexual partner who gives excuses for not wanting to use a condom. Let’s brainstorm excuses sexual partners might give. Share your ideas in the chat box/Google Doc/out loud by unmuting yourself.</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9b7267ce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9b7267ce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Say: </a:t>
            </a:r>
            <a:r>
              <a:rPr lang="en" dirty="0">
                <a:solidFill>
                  <a:schemeClr val="dk1"/>
                </a:solidFill>
              </a:rPr>
              <a:t>Let’s see if we can change each excuse into a good reason to use condoms. For example if a partner says…”I don't like the way condoms feel.” then you could respond by saying “I can show you how to make them feel much better.” or “There are different styles and sizes we can use”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b="1" dirty="0">
                <a:solidFill>
                  <a:schemeClr val="dk1"/>
                </a:solidFill>
                <a:highlight>
                  <a:srgbClr val="CFE2F3"/>
                </a:highlight>
              </a:rPr>
              <a:t>Allow participants respond to other excuses they brainstormed. </a:t>
            </a:r>
            <a:r>
              <a:rPr lang="en-US" b="1" dirty="0">
                <a:solidFill>
                  <a:schemeClr val="dk1"/>
                </a:solidFill>
                <a:highlight>
                  <a:srgbClr val="CFE2F3"/>
                </a:highlight>
              </a:rPr>
              <a:t>You may also use the excuses listed in the curriculum on the following two slides.</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on the first excuse, then allow for participants to come up with responses for that excuse.  Allow for periods of silence as participants may be thinking about potential responses &amp;/or typing in their response in the chat box.  After about 1 min. or after all responses have been shared, click on the screen again to reveal possible responses.  </a:t>
            </a:r>
          </a:p>
          <a:p>
            <a:r>
              <a:rPr lang="en-US" dirty="0"/>
              <a:t>Repeat this process for the remaining 5 excuses on the page.  Time permitting, you can continue this activity with the responses on the following slide, or you can end this activity once you have responded to 6 excuses on this page.</a:t>
            </a:r>
          </a:p>
        </p:txBody>
      </p:sp>
    </p:spTree>
    <p:extLst>
      <p:ext uri="{BB962C8B-B14F-4D97-AF65-F5344CB8AC3E}">
        <p14:creationId xmlns:p14="http://schemas.microsoft.com/office/powerpoint/2010/main" val="121903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solidFill>
                  <a:schemeClr val="dk1"/>
                </a:solidFill>
              </a:rPr>
              <a:t>After going through selected excuses, say: </a:t>
            </a:r>
            <a:r>
              <a:rPr lang="en-US" dirty="0">
                <a:solidFill>
                  <a:schemeClr val="dk1"/>
                </a:solidFill>
              </a:rPr>
              <a:t>Those are great responses! Keep this activity in your mind. We will use this information later to practice the SWAT technique. No matter what excuse your partner gives, be prepared to respond in a way that helps you make the responsible choice to use condoms (or dental dams) every time you have sex. </a:t>
            </a:r>
          </a:p>
          <a:p>
            <a:endParaRPr lang="en-US" dirty="0"/>
          </a:p>
        </p:txBody>
      </p:sp>
    </p:spTree>
    <p:extLst>
      <p:ext uri="{BB962C8B-B14F-4D97-AF65-F5344CB8AC3E}">
        <p14:creationId xmlns:p14="http://schemas.microsoft.com/office/powerpoint/2010/main" val="201609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9b7267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9b7267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Say: </a:t>
            </a:r>
            <a:r>
              <a:rPr lang="en" dirty="0">
                <a:solidFill>
                  <a:schemeClr val="dk1"/>
                </a:solidFill>
              </a:rPr>
              <a:t>Knowing what’s best for your health and doing something about it are two different things. Even though condom use prevents the transmission of STDs like HIV, bringing up the subject with a partner can be difficult. But, it’s still important to talk with your sexual partner(s) about condoms and safer sex. Being open and honest can both protect you and clear up misunderstandings!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Say:</a:t>
            </a:r>
            <a:r>
              <a:rPr lang="en" dirty="0">
                <a:solidFill>
                  <a:schemeClr val="dk1"/>
                </a:solidFill>
              </a:rPr>
              <a:t> In the last activity, we responded to possible excuses for not using condoms. In the next activity, we are going to practice negotiating safer sex with friends and partners. You will get the chance to practice handling a variety of situations through role plays.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Say:</a:t>
            </a:r>
            <a:r>
              <a:rPr lang="en" dirty="0">
                <a:solidFill>
                  <a:schemeClr val="dk1"/>
                </a:solidFill>
              </a:rPr>
              <a:t> During the role plays, you will use the SWAT Technique. It is a 4-step strategy for any peer pressure situation, but especially for negotiating safer sex without fighting or blaming your partner. Let’s watch a quick video that explains the steps.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dirty="0"/>
              <a:t>Show video</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171700" y="573280"/>
            <a:ext cx="6457800" cy="969600"/>
          </a:xfrm>
          <a:prstGeom prst="rect">
            <a:avLst/>
          </a:prstGeom>
          <a:no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514350" y="1645920"/>
            <a:ext cx="8115300" cy="3018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1600"/>
              </a:spcBef>
              <a:spcAft>
                <a:spcPts val="0"/>
              </a:spcAft>
              <a:buClr>
                <a:schemeClr val="lt1"/>
              </a:buClr>
              <a:buSzPts val="1400"/>
              <a:buChar char="○"/>
              <a:defRPr/>
            </a:lvl2pPr>
            <a:lvl3pPr marL="1371600" lvl="2" indent="-317500" algn="l" rtl="0">
              <a:lnSpc>
                <a:spcPct val="90000"/>
              </a:lnSpc>
              <a:spcBef>
                <a:spcPts val="1600"/>
              </a:spcBef>
              <a:spcAft>
                <a:spcPts val="0"/>
              </a:spcAft>
              <a:buClr>
                <a:schemeClr val="lt1"/>
              </a:buClr>
              <a:buSzPts val="1400"/>
              <a:buChar char="■"/>
              <a:defRPr/>
            </a:lvl3pPr>
            <a:lvl4pPr marL="1828800" lvl="3" indent="-317500" algn="l" rtl="0">
              <a:lnSpc>
                <a:spcPct val="90000"/>
              </a:lnSpc>
              <a:spcBef>
                <a:spcPts val="1600"/>
              </a:spcBef>
              <a:spcAft>
                <a:spcPts val="0"/>
              </a:spcAft>
              <a:buClr>
                <a:schemeClr val="lt1"/>
              </a:buClr>
              <a:buSzPts val="1400"/>
              <a:buChar char="●"/>
              <a:defRPr/>
            </a:lvl4pPr>
            <a:lvl5pPr marL="2286000" lvl="4" indent="-317500" algn="l" rtl="0">
              <a:lnSpc>
                <a:spcPct val="90000"/>
              </a:lnSpc>
              <a:spcBef>
                <a:spcPts val="1600"/>
              </a:spcBef>
              <a:spcAft>
                <a:spcPts val="0"/>
              </a:spcAft>
              <a:buClr>
                <a:schemeClr val="lt1"/>
              </a:buClr>
              <a:buSzPts val="1400"/>
              <a:buChar char="○"/>
              <a:defRPr/>
            </a:lvl5pPr>
            <a:lvl6pPr marL="2743200" lvl="5" indent="-317500" algn="l" rtl="0">
              <a:lnSpc>
                <a:spcPct val="90000"/>
              </a:lnSpc>
              <a:spcBef>
                <a:spcPts val="1600"/>
              </a:spcBef>
              <a:spcAft>
                <a:spcPts val="0"/>
              </a:spcAft>
              <a:buClr>
                <a:schemeClr val="lt1"/>
              </a:buClr>
              <a:buSzPts val="1400"/>
              <a:buChar char="■"/>
              <a:defRPr/>
            </a:lvl6pPr>
            <a:lvl7pPr marL="3200400" lvl="6" indent="-317500" algn="l" rtl="0">
              <a:lnSpc>
                <a:spcPct val="90000"/>
              </a:lnSpc>
              <a:spcBef>
                <a:spcPts val="1600"/>
              </a:spcBef>
              <a:spcAft>
                <a:spcPts val="0"/>
              </a:spcAft>
              <a:buClr>
                <a:schemeClr val="lt1"/>
              </a:buClr>
              <a:buSzPts val="1400"/>
              <a:buChar char="●"/>
              <a:defRPr/>
            </a:lvl7pPr>
            <a:lvl8pPr marL="3657600" lvl="7" indent="-317500" algn="l" rtl="0">
              <a:lnSpc>
                <a:spcPct val="90000"/>
              </a:lnSpc>
              <a:spcBef>
                <a:spcPts val="1600"/>
              </a:spcBef>
              <a:spcAft>
                <a:spcPts val="0"/>
              </a:spcAft>
              <a:buClr>
                <a:schemeClr val="lt1"/>
              </a:buClr>
              <a:buSzPts val="1400"/>
              <a:buChar char="○"/>
              <a:defRPr/>
            </a:lvl8pPr>
            <a:lvl9pPr marL="4114800" lvl="8" indent="-317500" algn="l" rtl="0">
              <a:lnSpc>
                <a:spcPct val="90000"/>
              </a:lnSpc>
              <a:spcBef>
                <a:spcPts val="1600"/>
              </a:spcBef>
              <a:spcAft>
                <a:spcPts val="1600"/>
              </a:spcAft>
              <a:buClr>
                <a:schemeClr val="lt1"/>
              </a:buClr>
              <a:buSzPts val="1400"/>
              <a:buChar char="■"/>
              <a:defRPr/>
            </a:lvl9pPr>
          </a:lstStyle>
          <a:p>
            <a:endParaRPr/>
          </a:p>
        </p:txBody>
      </p:sp>
      <p:sp>
        <p:nvSpPr>
          <p:cNvPr id="53" name="Google Shape;53;p13"/>
          <p:cNvSpPr txBox="1">
            <a:spLocks noGrp="1"/>
          </p:cNvSpPr>
          <p:nvPr>
            <p:ph type="dt" idx="10"/>
          </p:nvPr>
        </p:nvSpPr>
        <p:spPr>
          <a:xfrm>
            <a:off x="6446520" y="4767263"/>
            <a:ext cx="2183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514350" y="4766884"/>
            <a:ext cx="5829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572250" y="285750"/>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B0B253-8FF3-40F2-8C84-0B83424A4416}" type="slidenum">
              <a:rPr lang="en-US" altLang="en-US"/>
              <a:pPr/>
              <a:t>‹#›</a:t>
            </a:fld>
            <a:endParaRPr lang="en-US" altLang="en-US"/>
          </a:p>
        </p:txBody>
      </p:sp>
    </p:spTree>
    <p:extLst>
      <p:ext uri="{BB962C8B-B14F-4D97-AF65-F5344CB8AC3E}">
        <p14:creationId xmlns:p14="http://schemas.microsoft.com/office/powerpoint/2010/main" val="121060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DFBF-CF95-444C-88B5-15244D0D46F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6FFE8-8479-45B8-A348-216A27E3A29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5D123-2BAC-4B56-A923-D5BF47C3A5E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276A96-3D6E-444E-B19A-AA524D77670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3303BC-B272-4697-AC50-58CF8C4B62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AFE0BC-A2B4-4BE2-95E5-9C3EF518C1BD}"/>
              </a:ext>
            </a:extLst>
          </p:cNvPr>
          <p:cNvSpPr>
            <a:spLocks noGrp="1"/>
          </p:cNvSpPr>
          <p:nvPr>
            <p:ph type="dt" sz="half" idx="10"/>
          </p:nvPr>
        </p:nvSpPr>
        <p:spPr/>
        <p:txBody>
          <a:bodyPr/>
          <a:lstStyle/>
          <a:p>
            <a:fld id="{1EAACFD9-9EF1-4744-838F-411F49960F71}" type="datetimeFigureOut">
              <a:rPr lang="en-US" smtClean="0"/>
              <a:t>11/6/2020</a:t>
            </a:fld>
            <a:endParaRPr lang="en-US"/>
          </a:p>
        </p:txBody>
      </p:sp>
      <p:sp>
        <p:nvSpPr>
          <p:cNvPr id="8" name="Footer Placeholder 7">
            <a:extLst>
              <a:ext uri="{FF2B5EF4-FFF2-40B4-BE49-F238E27FC236}">
                <a16:creationId xmlns:a16="http://schemas.microsoft.com/office/drawing/2014/main" id="{0DD8C7F5-52A1-4AA9-845D-9FDF9AF998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78ADF-D078-4B9A-B21F-5373161CCD23}"/>
              </a:ext>
            </a:extLst>
          </p:cNvPr>
          <p:cNvSpPr>
            <a:spLocks noGrp="1"/>
          </p:cNvSpPr>
          <p:nvPr>
            <p:ph type="sldNum" sz="quarter" idx="12"/>
          </p:nvPr>
        </p:nvSpPr>
        <p:spPr/>
        <p:txBody>
          <a:bodyPr/>
          <a:lstStyle/>
          <a:p>
            <a:fld id="{351A9C75-BA87-416E-81C7-F904E1D4C6DE}" type="slidenum">
              <a:rPr lang="en-US" smtClean="0"/>
              <a:t>‹#›</a:t>
            </a:fld>
            <a:endParaRPr lang="en-US"/>
          </a:p>
        </p:txBody>
      </p:sp>
    </p:spTree>
    <p:extLst>
      <p:ext uri="{BB962C8B-B14F-4D97-AF65-F5344CB8AC3E}">
        <p14:creationId xmlns:p14="http://schemas.microsoft.com/office/powerpoint/2010/main" val="210013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oKKQ6fpJunUSLm2hjHzfoPZ7zv0IgsKE/vie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e.kahoot.it/v2/details/eed8c51e-f4b4-405a-a34f-057b0feb0cf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jeopardyapp.com/play/hiv-jeopard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4.xml"/><Relationship Id="rId18" Type="http://schemas.openxmlformats.org/officeDocument/2006/relationships/slide" Target="slide39.xml"/><Relationship Id="rId26" Type="http://schemas.openxmlformats.org/officeDocument/2006/relationships/slide" Target="slide31.xml"/><Relationship Id="rId3" Type="http://schemas.openxmlformats.org/officeDocument/2006/relationships/slide" Target="slide27.xml"/><Relationship Id="rId21" Type="http://schemas.openxmlformats.org/officeDocument/2006/relationships/slide" Target="slide36.xml"/><Relationship Id="rId7" Type="http://schemas.openxmlformats.org/officeDocument/2006/relationships/slide" Target="slide50.xml"/><Relationship Id="rId12" Type="http://schemas.openxmlformats.org/officeDocument/2006/relationships/slide" Target="slide45.xml"/><Relationship Id="rId17" Type="http://schemas.openxmlformats.org/officeDocument/2006/relationships/slide" Target="slide40.xml"/><Relationship Id="rId25" Type="http://schemas.openxmlformats.org/officeDocument/2006/relationships/slide" Target="slide32.xml"/><Relationship Id="rId2" Type="http://schemas.openxmlformats.org/officeDocument/2006/relationships/slide" Target="slide26.xml"/><Relationship Id="rId16" Type="http://schemas.openxmlformats.org/officeDocument/2006/relationships/slide" Target="slide41.xml"/><Relationship Id="rId20" Type="http://schemas.openxmlformats.org/officeDocument/2006/relationships/slide" Target="slide37.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6.xml"/><Relationship Id="rId24" Type="http://schemas.openxmlformats.org/officeDocument/2006/relationships/slide" Target="slide33.xml"/><Relationship Id="rId5" Type="http://schemas.openxmlformats.org/officeDocument/2006/relationships/slide" Target="slide29.xml"/><Relationship Id="rId15" Type="http://schemas.openxmlformats.org/officeDocument/2006/relationships/slide" Target="slide42.xml"/><Relationship Id="rId23" Type="http://schemas.openxmlformats.org/officeDocument/2006/relationships/slide" Target="slide34.xml"/><Relationship Id="rId10" Type="http://schemas.openxmlformats.org/officeDocument/2006/relationships/slide" Target="slide47.xml"/><Relationship Id="rId19" Type="http://schemas.openxmlformats.org/officeDocument/2006/relationships/slide" Target="slide38.xml"/><Relationship Id="rId4" Type="http://schemas.openxmlformats.org/officeDocument/2006/relationships/slide" Target="slide28.xml"/><Relationship Id="rId9" Type="http://schemas.openxmlformats.org/officeDocument/2006/relationships/slide" Target="slide48.xml"/><Relationship Id="rId14" Type="http://schemas.openxmlformats.org/officeDocument/2006/relationships/slide" Target="slide43.xml"/><Relationship Id="rId22" Type="http://schemas.openxmlformats.org/officeDocument/2006/relationships/slide" Target="slide35.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GDePCPM_d4I55edhat9vY7cBUIOaxzVP/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Building Negotiation and Refusal Skills</a:t>
            </a: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 Proud! Be Responsible! Module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311700" y="847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a:t>S</a:t>
            </a:r>
            <a:r>
              <a:rPr lang="en" sz="3000"/>
              <a:t>ay no</a:t>
            </a:r>
            <a:endParaRPr sz="3000"/>
          </a:p>
          <a:p>
            <a:pPr marL="0" lvl="0" indent="0" algn="l" rtl="0">
              <a:spcBef>
                <a:spcPts val="1600"/>
              </a:spcBef>
              <a:spcAft>
                <a:spcPts val="0"/>
              </a:spcAft>
              <a:buNone/>
            </a:pPr>
            <a:r>
              <a:rPr lang="en" sz="3500" b="1"/>
              <a:t>W</a:t>
            </a:r>
            <a:r>
              <a:rPr lang="en" sz="3000"/>
              <a:t>hy (Explain why you don’t want to)</a:t>
            </a:r>
            <a:endParaRPr sz="3000"/>
          </a:p>
          <a:p>
            <a:pPr marL="0" lvl="0" indent="0" algn="l" rtl="0">
              <a:spcBef>
                <a:spcPts val="1600"/>
              </a:spcBef>
              <a:spcAft>
                <a:spcPts val="0"/>
              </a:spcAft>
              <a:buNone/>
            </a:pPr>
            <a:r>
              <a:rPr lang="en" sz="3500" b="1"/>
              <a:t>A</a:t>
            </a:r>
            <a:r>
              <a:rPr lang="en" sz="3000"/>
              <a:t>lternatives (Provide safe alternatives)</a:t>
            </a:r>
            <a:endParaRPr sz="3000"/>
          </a:p>
          <a:p>
            <a:pPr marL="0" lvl="0" indent="0" algn="l" rtl="0">
              <a:spcBef>
                <a:spcPts val="1600"/>
              </a:spcBef>
              <a:spcAft>
                <a:spcPts val="1600"/>
              </a:spcAft>
              <a:buNone/>
            </a:pPr>
            <a:r>
              <a:rPr lang="en" sz="3500" b="1"/>
              <a:t>T</a:t>
            </a:r>
            <a:r>
              <a:rPr lang="en" sz="3000"/>
              <a:t>alk it out</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ACTIVITY) </a:t>
            </a:r>
            <a:endParaRPr/>
          </a:p>
          <a:p>
            <a:pPr marL="0" lvl="0" indent="0" algn="ctr" rtl="0">
              <a:spcBef>
                <a:spcPts val="0"/>
              </a:spcBef>
              <a:spcAft>
                <a:spcPts val="0"/>
              </a:spcAft>
              <a:buNone/>
            </a:pPr>
            <a:r>
              <a:rPr lang="en"/>
              <a:t>“Wrap It Up: Condom Negotiation”</a:t>
            </a:r>
            <a:endParaRPr/>
          </a:p>
          <a:p>
            <a:pPr marL="0" lvl="0" indent="0" algn="l" rtl="0">
              <a:spcBef>
                <a:spcPts val="0"/>
              </a:spcBef>
              <a:spcAft>
                <a:spcPts val="0"/>
              </a:spcAft>
              <a:buNone/>
            </a:pP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ctr" rtl="0">
              <a:spcBef>
                <a:spcPts val="1600"/>
              </a:spcBef>
              <a:spcAft>
                <a:spcPts val="1600"/>
              </a:spcAft>
              <a:buNone/>
            </a:pPr>
            <a:r>
              <a:rPr lang="en"/>
              <a:t>Play Wrap It Up video from DVD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ACTIVITY) </a:t>
            </a:r>
            <a:endParaRPr/>
          </a:p>
          <a:p>
            <a:pPr marL="0" lvl="0" indent="0" algn="ctr" rtl="0">
              <a:spcBef>
                <a:spcPts val="0"/>
              </a:spcBef>
              <a:spcAft>
                <a:spcPts val="0"/>
              </a:spcAft>
              <a:buNone/>
            </a:pPr>
            <a:r>
              <a:rPr lang="en"/>
              <a:t>“Wrap It Up” Discussion</a:t>
            </a:r>
            <a:endParaRPr/>
          </a:p>
          <a:p>
            <a:pPr marL="0" lvl="0" indent="0" algn="ctr" rtl="0">
              <a:spcBef>
                <a:spcPts val="0"/>
              </a:spcBef>
              <a:spcAft>
                <a:spcPts val="0"/>
              </a:spcAft>
              <a:buNone/>
            </a:pPr>
            <a:endParaRPr/>
          </a:p>
        </p:txBody>
      </p:sp>
      <p:sp>
        <p:nvSpPr>
          <p:cNvPr id="121" name="Google Shape;121;p24"/>
          <p:cNvSpPr txBox="1">
            <a:spLocks noGrp="1"/>
          </p:cNvSpPr>
          <p:nvPr>
            <p:ph type="body" idx="1"/>
          </p:nvPr>
        </p:nvSpPr>
        <p:spPr>
          <a:xfrm>
            <a:off x="311700" y="1722325"/>
            <a:ext cx="8520600" cy="28467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sz="1100">
                <a:solidFill>
                  <a:schemeClr val="dk1"/>
                </a:solidFill>
              </a:rPr>
              <a:t>Did Amani use the SWAT technique we talked about? </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Did she say no? (What body language did she use to express herself?)</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Did she offer an explanation? (why does she want to use condoms now?)</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Did she provide an alternative? (what are some other good alternatives?)</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Did they talk it out? How did the talk go? </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Was it easy to convince Justin? (What did he say to try to change her mind?)</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What were Justin’s concerns about condoms and how did she respond to his concerns?</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Was Amani ready to walk away from the relationship if necessary?</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Is it okay to leave a partner if they refuse to use condoms?</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Do you think you could have handled this situation?</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How could this situation be handled differently?</a:t>
            </a:r>
            <a:endParaRPr sz="1100">
              <a:solidFill>
                <a:schemeClr val="dk1"/>
              </a:solidFill>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19277" y="1856966"/>
            <a:ext cx="8520600" cy="13165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Activity D. </a:t>
            </a:r>
            <a:br>
              <a:rPr lang="en" dirty="0"/>
            </a:br>
            <a:r>
              <a:rPr lang="en" dirty="0"/>
              <a:t>Practicing Negotiation and Refusal Skills Though Role Plays</a:t>
            </a:r>
            <a:endParaRPr dirty="0"/>
          </a:p>
        </p:txBody>
      </p:sp>
      <p:sp>
        <p:nvSpPr>
          <p:cNvPr id="127" name="Google Shape;127;p25"/>
          <p:cNvSpPr txBox="1">
            <a:spLocks noGrp="1"/>
          </p:cNvSpPr>
          <p:nvPr>
            <p:ph type="body" idx="1"/>
          </p:nvPr>
        </p:nvSpPr>
        <p:spPr>
          <a:xfrm>
            <a:off x="954740" y="1139028"/>
            <a:ext cx="739588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Play Guidelines</a:t>
            </a:r>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Do your best to stay “in character” when you act out the conversation</a:t>
            </a:r>
            <a:endParaRPr sz="2400"/>
          </a:p>
          <a:p>
            <a:pPr marL="914400" lvl="1" indent="-304800" algn="l" rtl="0">
              <a:spcBef>
                <a:spcPts val="0"/>
              </a:spcBef>
              <a:spcAft>
                <a:spcPts val="0"/>
              </a:spcAft>
              <a:buSzPts val="1200"/>
              <a:buChar char="○"/>
            </a:pPr>
            <a:r>
              <a:rPr lang="en" sz="1600"/>
              <a:t>Read the roles carefully and think about how that person would really behave</a:t>
            </a:r>
            <a:endParaRPr sz="1200"/>
          </a:p>
          <a:p>
            <a:pPr marL="914400" lvl="1" indent="-330200" algn="l" rtl="0">
              <a:spcBef>
                <a:spcPts val="0"/>
              </a:spcBef>
              <a:spcAft>
                <a:spcPts val="0"/>
              </a:spcAft>
              <a:buSzPts val="1600"/>
              <a:buChar char="○"/>
            </a:pPr>
            <a:r>
              <a:rPr lang="en" sz="1600"/>
              <a:t>Really try to feel and act like the person in the role play</a:t>
            </a:r>
            <a:endParaRPr sz="1600"/>
          </a:p>
          <a:p>
            <a:pPr marL="914400" lvl="1" indent="-330200" algn="l" rtl="0">
              <a:spcBef>
                <a:spcPts val="0"/>
              </a:spcBef>
              <a:spcAft>
                <a:spcPts val="0"/>
              </a:spcAft>
              <a:buSzPts val="1600"/>
              <a:buChar char="○"/>
            </a:pPr>
            <a:r>
              <a:rPr lang="en" sz="1600"/>
              <a:t>Try saying things you might not normally say, just to see how it feels.</a:t>
            </a:r>
            <a:endParaRPr sz="1600"/>
          </a:p>
          <a:p>
            <a:pPr marL="457200" lvl="0" indent="-355600" algn="l" rtl="0">
              <a:spcBef>
                <a:spcPts val="0"/>
              </a:spcBef>
              <a:spcAft>
                <a:spcPts val="0"/>
              </a:spcAft>
              <a:buSzPts val="2000"/>
              <a:buChar char="●"/>
            </a:pPr>
            <a:r>
              <a:rPr lang="en" sz="2000"/>
              <a:t>Don’t forget the SWAT technique!</a:t>
            </a:r>
            <a:endParaRPr sz="2000"/>
          </a:p>
          <a:p>
            <a:pPr marL="914400" lvl="1" indent="-330200" algn="l" rtl="0">
              <a:spcBef>
                <a:spcPts val="0"/>
              </a:spcBef>
              <a:spcAft>
                <a:spcPts val="0"/>
              </a:spcAft>
              <a:buSzPts val="1600"/>
              <a:buChar char="○"/>
            </a:pPr>
            <a:r>
              <a:rPr lang="en" sz="1600" b="1"/>
              <a:t>Say no</a:t>
            </a:r>
            <a:r>
              <a:rPr lang="en" sz="1600"/>
              <a:t> (remember that a person can also use body language to say “no”)</a:t>
            </a:r>
            <a:endParaRPr sz="1600"/>
          </a:p>
          <a:p>
            <a:pPr marL="914400" lvl="1" indent="-330200" algn="l" rtl="0">
              <a:spcBef>
                <a:spcPts val="0"/>
              </a:spcBef>
              <a:spcAft>
                <a:spcPts val="0"/>
              </a:spcAft>
              <a:buSzPts val="1600"/>
              <a:buChar char="○"/>
            </a:pPr>
            <a:r>
              <a:rPr lang="en" sz="1600" b="1"/>
              <a:t>Explain why</a:t>
            </a:r>
            <a:r>
              <a:rPr lang="en" sz="1600"/>
              <a:t> you don’t want to engage in unsafe behavior </a:t>
            </a:r>
            <a:endParaRPr sz="1600"/>
          </a:p>
          <a:p>
            <a:pPr marL="914400" lvl="1" indent="-330200" algn="l" rtl="0">
              <a:spcBef>
                <a:spcPts val="0"/>
              </a:spcBef>
              <a:spcAft>
                <a:spcPts val="0"/>
              </a:spcAft>
              <a:buSzPts val="1600"/>
              <a:buChar char="○"/>
            </a:pPr>
            <a:r>
              <a:rPr lang="en" sz="1600"/>
              <a:t>Provide </a:t>
            </a:r>
            <a:r>
              <a:rPr lang="en" sz="1600" b="1"/>
              <a:t>alternatives</a:t>
            </a:r>
            <a:r>
              <a:rPr lang="en" sz="1600"/>
              <a:t> that are safe and fun</a:t>
            </a:r>
            <a:endParaRPr sz="1600"/>
          </a:p>
          <a:p>
            <a:pPr marL="914400" lvl="1" indent="-330200" algn="l" rtl="0">
              <a:spcBef>
                <a:spcPts val="0"/>
              </a:spcBef>
              <a:spcAft>
                <a:spcPts val="0"/>
              </a:spcAft>
              <a:buSzPts val="1600"/>
              <a:buChar char="○"/>
            </a:pPr>
            <a:r>
              <a:rPr lang="en" sz="1600" b="1"/>
              <a:t>Talk it out</a:t>
            </a:r>
            <a:r>
              <a:rPr lang="en" sz="1600"/>
              <a:t> respectfully</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A06F-4F3A-F540-A206-396E2D19EF87}"/>
              </a:ext>
            </a:extLst>
          </p:cNvPr>
          <p:cNvSpPr>
            <a:spLocks noGrp="1"/>
          </p:cNvSpPr>
          <p:nvPr>
            <p:ph type="title"/>
          </p:nvPr>
        </p:nvSpPr>
        <p:spPr/>
        <p:txBody>
          <a:bodyPr/>
          <a:lstStyle/>
          <a:p>
            <a:r>
              <a:rPr lang="en-US" b="1" dirty="0"/>
              <a:t>Role Play B (Lamont and Reggie):</a:t>
            </a:r>
            <a:endParaRPr lang="en-US" dirty="0"/>
          </a:p>
        </p:txBody>
      </p:sp>
      <p:sp>
        <p:nvSpPr>
          <p:cNvPr id="3" name="Text Placeholder 2">
            <a:extLst>
              <a:ext uri="{FF2B5EF4-FFF2-40B4-BE49-F238E27FC236}">
                <a16:creationId xmlns:a16="http://schemas.microsoft.com/office/drawing/2014/main" id="{9C91BD13-1937-C94E-8539-3B81D6091F48}"/>
              </a:ext>
            </a:extLst>
          </p:cNvPr>
          <p:cNvSpPr>
            <a:spLocks noGrp="1"/>
          </p:cNvSpPr>
          <p:nvPr>
            <p:ph type="body" idx="1"/>
          </p:nvPr>
        </p:nvSpPr>
        <p:spPr/>
        <p:txBody>
          <a:bodyPr/>
          <a:lstStyle/>
          <a:p>
            <a:r>
              <a:rPr lang="en-US" dirty="0"/>
              <a:t>If you or a friend are out of control when drinking, smoking, or using any other drug, get help. Alcohol is a drug. Just like other </a:t>
            </a:r>
            <a:r>
              <a:rPr lang="en-US" dirty="0" err="1"/>
              <a:t>drugs,it</a:t>
            </a:r>
            <a:r>
              <a:rPr lang="en-US" dirty="0"/>
              <a:t> decreases your inhibitions and can make you do risky things like have sex without condoms. This can put you at risk of contracting HIV or another STD. Also remember that people who are drunk or high cannot provide consent to sexual activity. Reggie and his partner have both been drinking or smoking, so they should wait until they are sober before they engage in sex. </a:t>
            </a:r>
          </a:p>
          <a:p>
            <a:endParaRPr lang="en-US" dirty="0"/>
          </a:p>
        </p:txBody>
      </p:sp>
    </p:spTree>
    <p:extLst>
      <p:ext uri="{BB962C8B-B14F-4D97-AF65-F5344CB8AC3E}">
        <p14:creationId xmlns:p14="http://schemas.microsoft.com/office/powerpoint/2010/main" val="338977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673625"/>
            <a:ext cx="8520600" cy="572700"/>
          </a:xfrm>
          <a:prstGeom prst="rect">
            <a:avLst/>
          </a:prstGeom>
        </p:spPr>
        <p:txBody>
          <a:bodyPr spcFirstLastPara="1" wrap="square" lIns="91425" tIns="91425" rIns="91425" bIns="91425" anchor="t" anchorCtr="0">
            <a:noAutofit/>
          </a:bodyPr>
          <a:lstStyle/>
          <a:p>
            <a:pPr lvl="0"/>
            <a:r>
              <a:rPr lang="en-US" b="1" dirty="0"/>
              <a:t>Role Play C (Loretta and Mo):</a:t>
            </a:r>
            <a:endParaRPr dirty="0"/>
          </a:p>
        </p:txBody>
      </p:sp>
      <p:sp>
        <p:nvSpPr>
          <p:cNvPr id="139" name="Google Shape;139;p27"/>
          <p:cNvSpPr txBox="1">
            <a:spLocks noGrp="1"/>
          </p:cNvSpPr>
          <p:nvPr>
            <p:ph type="body" idx="1"/>
          </p:nvPr>
        </p:nvSpPr>
        <p:spPr>
          <a:xfrm>
            <a:off x="311700" y="1537934"/>
            <a:ext cx="8520600" cy="2533500"/>
          </a:xfrm>
          <a:prstGeom prst="rect">
            <a:avLst/>
          </a:prstGeom>
        </p:spPr>
        <p:txBody>
          <a:bodyPr spcFirstLastPara="1" wrap="square" lIns="91425" tIns="91425" rIns="91425" bIns="91425" anchor="t" anchorCtr="0">
            <a:noAutofit/>
          </a:bodyPr>
          <a:lstStyle/>
          <a:p>
            <a:pPr marL="285750" indent="-285750">
              <a:spcAft>
                <a:spcPts val="1600"/>
              </a:spcAft>
            </a:pPr>
            <a:r>
              <a:rPr lang="en-US" dirty="0"/>
              <a:t>If you value and care about your friend, you should try to help Mo make safer decisions. You could even teach your friend how to make condoms more fun and pleasurable. Remember, ultimately the decision is up to them, but encouraging them and providing safer alternatives can help them make good choices. </a:t>
            </a:r>
          </a:p>
          <a:p>
            <a:pPr marL="0" lvl="0" indent="0" algn="l" rtl="0">
              <a:spcBef>
                <a:spcPts val="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2900-C2E9-C742-9D5C-FF3AF417A8AC}"/>
              </a:ext>
            </a:extLst>
          </p:cNvPr>
          <p:cNvSpPr>
            <a:spLocks noGrp="1"/>
          </p:cNvSpPr>
          <p:nvPr>
            <p:ph type="title"/>
          </p:nvPr>
        </p:nvSpPr>
        <p:spPr/>
        <p:txBody>
          <a:bodyPr/>
          <a:lstStyle/>
          <a:p>
            <a:r>
              <a:rPr lang="en-US" b="1" dirty="0"/>
              <a:t>Role Play E (Clayton and Robin):</a:t>
            </a:r>
            <a:endParaRPr lang="en-US" dirty="0"/>
          </a:p>
        </p:txBody>
      </p:sp>
      <p:sp>
        <p:nvSpPr>
          <p:cNvPr id="3" name="Text Placeholder 2">
            <a:extLst>
              <a:ext uri="{FF2B5EF4-FFF2-40B4-BE49-F238E27FC236}">
                <a16:creationId xmlns:a16="http://schemas.microsoft.com/office/drawing/2014/main" id="{076C4DAC-58D9-AB46-853B-FFE5AAF119A6}"/>
              </a:ext>
            </a:extLst>
          </p:cNvPr>
          <p:cNvSpPr>
            <a:spLocks noGrp="1"/>
          </p:cNvSpPr>
          <p:nvPr>
            <p:ph type="body" idx="1"/>
          </p:nvPr>
        </p:nvSpPr>
        <p:spPr/>
        <p:txBody>
          <a:bodyPr/>
          <a:lstStyle/>
          <a:p>
            <a:r>
              <a:rPr lang="en-US" dirty="0"/>
              <a:t>Some people get offended when a partner wants them to use a condom. However, most of the time, their partner isn’t being offensive but caring. Remember, the pill is effective for preventing pregnancy when used correctly, but it doesn’t help protect you from HIV or other STDs. The proud and responsible thing is to use latex/polyurethane/polyisoprene condom if you have sex, even if you are on the pill.</a:t>
            </a:r>
          </a:p>
          <a:p>
            <a:endParaRPr lang="en-US" dirty="0"/>
          </a:p>
        </p:txBody>
      </p:sp>
    </p:spTree>
    <p:extLst>
      <p:ext uri="{BB962C8B-B14F-4D97-AF65-F5344CB8AC3E}">
        <p14:creationId xmlns:p14="http://schemas.microsoft.com/office/powerpoint/2010/main" val="310478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D526-9F21-EA42-83D5-2D21FFEFFA5F}"/>
              </a:ext>
            </a:extLst>
          </p:cNvPr>
          <p:cNvSpPr>
            <a:spLocks noGrp="1"/>
          </p:cNvSpPr>
          <p:nvPr>
            <p:ph type="title"/>
          </p:nvPr>
        </p:nvSpPr>
        <p:spPr/>
        <p:txBody>
          <a:bodyPr/>
          <a:lstStyle/>
          <a:p>
            <a:r>
              <a:rPr lang="en-US" b="1" dirty="0"/>
              <a:t>Role Play G (Alex and Marta):</a:t>
            </a:r>
            <a:endParaRPr lang="en-US" dirty="0"/>
          </a:p>
        </p:txBody>
      </p:sp>
      <p:sp>
        <p:nvSpPr>
          <p:cNvPr id="3" name="Text Placeholder 2">
            <a:extLst>
              <a:ext uri="{FF2B5EF4-FFF2-40B4-BE49-F238E27FC236}">
                <a16:creationId xmlns:a16="http://schemas.microsoft.com/office/drawing/2014/main" id="{142479D5-560A-7F4E-ABC0-7DBD463FCA67}"/>
              </a:ext>
            </a:extLst>
          </p:cNvPr>
          <p:cNvSpPr>
            <a:spLocks noGrp="1"/>
          </p:cNvSpPr>
          <p:nvPr>
            <p:ph type="body" idx="1"/>
          </p:nvPr>
        </p:nvSpPr>
        <p:spPr/>
        <p:txBody>
          <a:bodyPr/>
          <a:lstStyle/>
          <a:p>
            <a:r>
              <a:rPr lang="en-US" dirty="0"/>
              <a:t>The decision to abstain from sex until you feel ready shows that you are responsible. It doesn’t matter how long you’ve been seeing someone. If you don’t feel ready to have sex (oral, anal, or vaginal sex), you don’t have to. It’s okay to discuss your decision with your partner and explain why you’ve made that decision. Remember, if someone wants to remain abstinent, negotiating using condoms and having sex anyway is </a:t>
            </a:r>
            <a:r>
              <a:rPr lang="en-US" i="1" dirty="0"/>
              <a:t>not a good alternative</a:t>
            </a:r>
            <a:r>
              <a:rPr lang="en-US" dirty="0"/>
              <a:t>. Alternatives should be respectful of your partner’s boundaries.</a:t>
            </a:r>
          </a:p>
        </p:txBody>
      </p:sp>
    </p:spTree>
    <p:extLst>
      <p:ext uri="{BB962C8B-B14F-4D97-AF65-F5344CB8AC3E}">
        <p14:creationId xmlns:p14="http://schemas.microsoft.com/office/powerpoint/2010/main" val="68242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36434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Activity E. Talking with Partners About Condom Use and Abstinence</a:t>
            </a:r>
            <a:endParaRPr sz="2000" dirty="0"/>
          </a:p>
          <a:p>
            <a:pPr marL="0" lvl="0" indent="0" algn="l" rtl="0">
              <a:spcBef>
                <a:spcPts val="0"/>
              </a:spcBef>
              <a:spcAft>
                <a:spcPts val="0"/>
              </a:spcAft>
              <a:buNone/>
            </a:pPr>
            <a:endParaRPr dirty="0"/>
          </a:p>
        </p:txBody>
      </p:sp>
      <p:pic>
        <p:nvPicPr>
          <p:cNvPr id="145" name="Google Shape;145;p28" title="EGG &amp; SPERM.mp4">
            <a:hlinkClick r:id="rId3"/>
          </p:cNvPr>
          <p:cNvPicPr preferRelativeResize="0"/>
          <p:nvPr/>
        </p:nvPicPr>
        <p:blipFill>
          <a:blip r:embed="rId4">
            <a:alphaModFix/>
          </a:blip>
          <a:stretch>
            <a:fillRect/>
          </a:stretch>
        </p:blipFill>
        <p:spPr>
          <a:xfrm>
            <a:off x="2101775" y="1141028"/>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Energizer: Would You Rather….</a:t>
            </a:r>
            <a:endParaRPr dirty="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Would you rather give up your phone or your friends?</a:t>
            </a:r>
            <a:endParaRPr dirty="0"/>
          </a:p>
          <a:p>
            <a:pPr marL="457200" lvl="0" indent="-342900" algn="l" rtl="0">
              <a:spcBef>
                <a:spcPts val="0"/>
              </a:spcBef>
              <a:spcAft>
                <a:spcPts val="0"/>
              </a:spcAft>
              <a:buSzPts val="1800"/>
              <a:buChar char="●"/>
            </a:pPr>
            <a:r>
              <a:rPr lang="en" dirty="0"/>
              <a:t>Would you rather be dressed up or dressed down all the time?</a:t>
            </a:r>
            <a:endParaRPr dirty="0"/>
          </a:p>
          <a:p>
            <a:pPr marL="457200" lvl="0" indent="-342900" algn="l" rtl="0">
              <a:spcBef>
                <a:spcPts val="0"/>
              </a:spcBef>
              <a:spcAft>
                <a:spcPts val="0"/>
              </a:spcAft>
              <a:buSzPts val="1800"/>
              <a:buChar char="●"/>
            </a:pPr>
            <a:r>
              <a:rPr lang="en" dirty="0"/>
              <a:t>Would you rather have only Instagram or </a:t>
            </a:r>
            <a:r>
              <a:rPr lang="en" dirty="0" err="1"/>
              <a:t>TikTok</a:t>
            </a:r>
            <a:r>
              <a:rPr lang="en" dirty="0"/>
              <a:t>?</a:t>
            </a:r>
            <a:endParaRPr dirty="0"/>
          </a:p>
          <a:p>
            <a:pPr marL="457200" lvl="0" indent="-342900" algn="l" rtl="0">
              <a:spcBef>
                <a:spcPts val="0"/>
              </a:spcBef>
              <a:spcAft>
                <a:spcPts val="0"/>
              </a:spcAft>
              <a:buSzPts val="1800"/>
              <a:buChar char="●"/>
            </a:pPr>
            <a:r>
              <a:rPr lang="en" dirty="0"/>
              <a:t>Would you rather wear your clothes backwards or inside out?</a:t>
            </a:r>
            <a:endParaRPr dirty="0"/>
          </a:p>
          <a:p>
            <a:pPr marL="457200" lvl="0" indent="-342900" algn="l" rtl="0">
              <a:spcBef>
                <a:spcPts val="0"/>
              </a:spcBef>
              <a:spcAft>
                <a:spcPts val="0"/>
              </a:spcAft>
              <a:buSzPts val="1800"/>
              <a:buChar char="●"/>
            </a:pPr>
            <a:r>
              <a:rPr lang="en" dirty="0"/>
              <a:t>Would you rather get one free international trip or unlimited flights within the U.S.?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 dirty="0"/>
              <a:t>We’re always here for you!: Provider Contact Info</a:t>
            </a:r>
            <a:endParaRPr dirty="0"/>
          </a:p>
        </p:txBody>
      </p:sp>
      <p:sp>
        <p:nvSpPr>
          <p:cNvPr id="175" name="Google Shape;17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reach us:</a:t>
            </a:r>
            <a:endParaRPr/>
          </a:p>
          <a:p>
            <a:pPr marL="457200" lvl="0" indent="-342900" algn="l" rtl="0">
              <a:spcBef>
                <a:spcPts val="1600"/>
              </a:spcBef>
              <a:spcAft>
                <a:spcPts val="0"/>
              </a:spcAft>
              <a:buSzPts val="1800"/>
              <a:buChar char="❏"/>
            </a:pPr>
            <a:r>
              <a:rPr lang="en"/>
              <a:t>Email:</a:t>
            </a:r>
            <a:endParaRPr/>
          </a:p>
          <a:p>
            <a:pPr marL="457200" lvl="0" indent="-342900" algn="l" rtl="0">
              <a:spcBef>
                <a:spcPts val="0"/>
              </a:spcBef>
              <a:spcAft>
                <a:spcPts val="0"/>
              </a:spcAft>
              <a:buSzPts val="1800"/>
              <a:buChar char="❏"/>
            </a:pPr>
            <a:r>
              <a:rPr lang="en"/>
              <a:t>Phone: </a:t>
            </a:r>
            <a:endParaRPr/>
          </a:p>
          <a:p>
            <a:pPr marL="0" lvl="0" indent="0" algn="l" rtl="0">
              <a:spcBef>
                <a:spcPts val="1600"/>
              </a:spcBef>
              <a:spcAft>
                <a:spcPts val="0"/>
              </a:spcAft>
              <a:buNone/>
            </a:pPr>
            <a:r>
              <a:rPr lang="en"/>
              <a:t>Our Adolescent Clinic Information:</a:t>
            </a:r>
            <a:endParaRPr/>
          </a:p>
          <a:p>
            <a:pPr marL="457200" lvl="0" indent="-342900" algn="l" rtl="0">
              <a:spcBef>
                <a:spcPts val="1600"/>
              </a:spcBef>
              <a:spcAft>
                <a:spcPts val="0"/>
              </a:spcAft>
              <a:buSzPts val="1800"/>
              <a:buChar char="❏"/>
            </a:pPr>
            <a:r>
              <a:rPr lang="en"/>
              <a:t>Address</a:t>
            </a:r>
            <a:endParaRPr/>
          </a:p>
          <a:p>
            <a:pPr marL="457200" lvl="0" indent="-342900" algn="l" rtl="0">
              <a:spcBef>
                <a:spcPts val="0"/>
              </a:spcBef>
              <a:spcAft>
                <a:spcPts val="0"/>
              </a:spcAft>
              <a:buSzPts val="1800"/>
              <a:buChar char="❏"/>
            </a:pPr>
            <a:r>
              <a:rPr lang="en"/>
              <a:t>Hours</a:t>
            </a:r>
            <a:endParaRPr/>
          </a:p>
          <a:p>
            <a:pPr marL="457200" lvl="0" indent="-342900" algn="l" rtl="0">
              <a:spcBef>
                <a:spcPts val="0"/>
              </a:spcBef>
              <a:spcAft>
                <a:spcPts val="0"/>
              </a:spcAft>
              <a:buSzPts val="1800"/>
              <a:buChar char="❏"/>
            </a:pPr>
            <a:r>
              <a:rPr lang="en"/>
              <a:t>Phone Number</a:t>
            </a:r>
            <a:endParaRPr/>
          </a:p>
          <a:p>
            <a:pPr marL="457200" lvl="0" indent="-342900" algn="l" rtl="0">
              <a:spcBef>
                <a:spcPts val="0"/>
              </a:spcBef>
              <a:spcAft>
                <a:spcPts val="0"/>
              </a:spcAft>
              <a:buSzPts val="1800"/>
              <a:buChar char="❏"/>
            </a:pPr>
            <a:r>
              <a:rPr lang="en"/>
              <a:t>Website:</a:t>
            </a:r>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 dirty="0"/>
              <a:t>ACTIVITY F: HIV/AIDS Trivia Game</a:t>
            </a:r>
            <a:endParaRPr dirty="0"/>
          </a:p>
        </p:txBody>
      </p:sp>
      <p:sp>
        <p:nvSpPr>
          <p:cNvPr id="151" name="Google Shape;15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ctr" rtl="0">
              <a:spcBef>
                <a:spcPts val="1600"/>
              </a:spcBef>
              <a:spcAft>
                <a:spcPts val="1600"/>
              </a:spcAft>
              <a:buNone/>
            </a:pPr>
            <a:r>
              <a:rPr lang="en" sz="2800" u="sng" dirty="0">
                <a:solidFill>
                  <a:schemeClr val="hlink"/>
                </a:solidFill>
                <a:hlinkClick r:id="rId3"/>
              </a:rPr>
              <a:t>Let's play Kahoot!</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ctrTitle"/>
          </p:nvPr>
        </p:nvSpPr>
        <p:spPr>
          <a:xfrm>
            <a:off x="416859" y="1210235"/>
            <a:ext cx="8417859" cy="2490271"/>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Century Gothic"/>
              <a:buNone/>
            </a:pPr>
            <a:r>
              <a:rPr lang="en" dirty="0"/>
              <a:t>ACTIVITY F.</a:t>
            </a:r>
            <a:br>
              <a:rPr lang="en" dirty="0"/>
            </a:br>
            <a:r>
              <a:rPr lang="en" dirty="0"/>
              <a:t>WELCOME TO VIRTUAL HIV JEOPARDY!</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1228725" y="423261"/>
            <a:ext cx="6457800" cy="969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700"/>
              <a:buFont typeface="Century Gothic"/>
              <a:buNone/>
            </a:pPr>
            <a:r>
              <a:rPr lang="en" sz="2700"/>
              <a:t>PLEASE CLICK THE LINK BELOW TO TAKE YOU TO VIRTUAL HIV JEOPARDY</a:t>
            </a:r>
            <a:endParaRPr sz="2700"/>
          </a:p>
        </p:txBody>
      </p:sp>
      <p:sp>
        <p:nvSpPr>
          <p:cNvPr id="162" name="Google Shape;162;p31"/>
          <p:cNvSpPr txBox="1">
            <a:spLocks noGrp="1"/>
          </p:cNvSpPr>
          <p:nvPr>
            <p:ph type="body" idx="1"/>
          </p:nvPr>
        </p:nvSpPr>
        <p:spPr>
          <a:xfrm>
            <a:off x="514350" y="1645920"/>
            <a:ext cx="8115300" cy="732900"/>
          </a:xfrm>
          <a:prstGeom prst="rect">
            <a:avLst/>
          </a:prstGeom>
          <a:noFill/>
          <a:ln>
            <a:noFill/>
          </a:ln>
        </p:spPr>
        <p:txBody>
          <a:bodyPr spcFirstLastPara="1" wrap="square" lIns="68575" tIns="34275" rIns="68575" bIns="34275" anchor="t" anchorCtr="0">
            <a:noAutofit/>
          </a:bodyPr>
          <a:lstStyle/>
          <a:p>
            <a:pPr marL="177800" lvl="0" indent="-184150" algn="ctr" rtl="0">
              <a:lnSpc>
                <a:spcPct val="90000"/>
              </a:lnSpc>
              <a:spcBef>
                <a:spcPts val="0"/>
              </a:spcBef>
              <a:spcAft>
                <a:spcPts val="1600"/>
              </a:spcAft>
              <a:buClr>
                <a:schemeClr val="lt1"/>
              </a:buClr>
              <a:buSzPts val="1700"/>
              <a:buChar char="●"/>
            </a:pPr>
            <a:r>
              <a:rPr lang="en" u="sng">
                <a:solidFill>
                  <a:schemeClr val="hlink"/>
                </a:solidFill>
                <a:hlinkClick r:id="rId3"/>
              </a:rPr>
              <a:t>https://www.jeopardyapp.com/play/hiv-jeopardy</a:t>
            </a:r>
            <a:endParaRPr/>
          </a:p>
        </p:txBody>
      </p:sp>
      <p:sp>
        <p:nvSpPr>
          <p:cNvPr id="163" name="Google Shape;163;p31"/>
          <p:cNvSpPr txBox="1"/>
          <p:nvPr/>
        </p:nvSpPr>
        <p:spPr>
          <a:xfrm>
            <a:off x="1103710" y="2378869"/>
            <a:ext cx="6386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entury Gothic"/>
                <a:ea typeface="Century Gothic"/>
                <a:cs typeface="Century Gothic"/>
                <a:sym typeface="Century Gothic"/>
              </a:rPr>
              <a:t>. </a:t>
            </a:r>
            <a:endParaRPr sz="1400">
              <a:solidFill>
                <a:schemeClr val="lt1"/>
              </a:solidFill>
              <a:latin typeface="Century Gothic"/>
              <a:ea typeface="Century Gothic"/>
              <a:cs typeface="Century Gothic"/>
              <a:sym typeface="Century Gothic"/>
            </a:endParaRPr>
          </a:p>
        </p:txBody>
      </p:sp>
      <p:sp>
        <p:nvSpPr>
          <p:cNvPr id="164" name="Google Shape;164;p31"/>
          <p:cNvSpPr txBox="1"/>
          <p:nvPr/>
        </p:nvSpPr>
        <p:spPr>
          <a:xfrm>
            <a:off x="1410890" y="2631757"/>
            <a:ext cx="6322200" cy="900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700">
                <a:solidFill>
                  <a:schemeClr val="lt1"/>
                </a:solidFill>
                <a:latin typeface="Century Gothic"/>
                <a:ea typeface="Century Gothic"/>
                <a:cs typeface="Century Gothic"/>
                <a:sym typeface="Century Gothic"/>
              </a:rPr>
              <a:t>See following slide for directions on how to play Virtual HIV Jeopardy </a:t>
            </a:r>
            <a:endParaRPr sz="2700">
              <a:solidFill>
                <a:schemeClr val="lt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body" idx="1"/>
          </p:nvPr>
        </p:nvSpPr>
        <p:spPr>
          <a:xfrm>
            <a:off x="514350" y="96441"/>
            <a:ext cx="8115300" cy="4811736"/>
          </a:xfrm>
          <a:prstGeom prst="rect">
            <a:avLst/>
          </a:prstGeom>
          <a:noFill/>
          <a:ln>
            <a:noFill/>
          </a:ln>
        </p:spPr>
        <p:txBody>
          <a:bodyPr spcFirstLastPara="1" wrap="square" lIns="68575" tIns="34275" rIns="68575" bIns="34275" anchor="t" anchorCtr="0">
            <a:noAutofit/>
          </a:bodyPr>
          <a:lstStyle/>
          <a:p>
            <a:pPr marL="0" indent="0" algn="ctr">
              <a:spcBef>
                <a:spcPts val="0"/>
              </a:spcBef>
              <a:buClr>
                <a:schemeClr val="tx1"/>
              </a:buClr>
              <a:buSzPts val="1700"/>
              <a:buNone/>
            </a:pPr>
            <a:r>
              <a:rPr lang="en" dirty="0"/>
              <a:t>Jeopardy Instructions</a:t>
            </a:r>
          </a:p>
          <a:p>
            <a:pPr marL="0" indent="0" algn="ctr">
              <a:spcBef>
                <a:spcPts val="0"/>
              </a:spcBef>
              <a:buClr>
                <a:schemeClr val="tx1"/>
              </a:buClr>
              <a:buSzPts val="1700"/>
              <a:buNone/>
            </a:pPr>
            <a:endParaRPr lang="en" dirty="0"/>
          </a:p>
          <a:p>
            <a:pPr marL="342900" indent="-342900">
              <a:spcBef>
                <a:spcPts val="0"/>
              </a:spcBef>
              <a:buClr>
                <a:schemeClr val="tx1"/>
              </a:buClr>
              <a:buSzPts val="1700"/>
              <a:buFont typeface="+mj-lt"/>
              <a:buAutoNum type="arabicPeriod"/>
            </a:pPr>
            <a:r>
              <a:rPr lang="en" dirty="0"/>
              <a:t>Choose 1 team if you are playing alone or 2 teams if you are playing in a group. ( If playing in a group divide yourselves evenly if possible) </a:t>
            </a:r>
          </a:p>
          <a:p>
            <a:pPr marL="342900" indent="-342900">
              <a:spcBef>
                <a:spcPts val="0"/>
              </a:spcBef>
              <a:buClr>
                <a:schemeClr val="tx1"/>
              </a:buClr>
              <a:buSzPts val="1700"/>
              <a:buFont typeface="+mj-lt"/>
              <a:buAutoNum type="arabicPeriod"/>
            </a:pPr>
            <a:r>
              <a:rPr lang="en" dirty="0"/>
              <a:t>Choose 60 seconds for the time allowed to answer each question.</a:t>
            </a:r>
          </a:p>
          <a:p>
            <a:pPr marL="342900" indent="-342900">
              <a:spcBef>
                <a:spcPts val="0"/>
              </a:spcBef>
              <a:buClr>
                <a:schemeClr val="tx1"/>
              </a:buClr>
              <a:buSzPts val="1700"/>
              <a:buFont typeface="+mj-lt"/>
              <a:buAutoNum type="arabicPeriod"/>
            </a:pPr>
            <a:r>
              <a:rPr lang="en" dirty="0"/>
              <a:t>Click on Play Game.</a:t>
            </a:r>
          </a:p>
          <a:p>
            <a:pPr marL="342900" indent="-342900">
              <a:spcBef>
                <a:spcPts val="0"/>
              </a:spcBef>
              <a:buClr>
                <a:schemeClr val="tx1"/>
              </a:buClr>
              <a:buSzPts val="1700"/>
              <a:buFont typeface="+mj-lt"/>
              <a:buAutoNum type="arabicPeriod"/>
            </a:pPr>
            <a:r>
              <a:rPr lang="en" dirty="0"/>
              <a:t>Each team (or if you are playing alone) will just choose a category and a value amount. Each team will alternate turns. </a:t>
            </a:r>
          </a:p>
          <a:p>
            <a:pPr marL="342900" indent="-342900">
              <a:spcBef>
                <a:spcPts val="0"/>
              </a:spcBef>
              <a:buClr>
                <a:schemeClr val="tx1"/>
              </a:buClr>
              <a:buSzPts val="1700"/>
              <a:buFont typeface="+mj-lt"/>
              <a:buAutoNum type="arabicPeriod"/>
            </a:pPr>
            <a:r>
              <a:rPr lang="en" dirty="0"/>
              <a:t>The timer will start as soon as you click on the value, answer the questions as best you can and when you are done you can reveal the answer to see if you are correct by clicking on Correct Response.</a:t>
            </a:r>
          </a:p>
          <a:p>
            <a:pPr marL="342900" indent="-342900">
              <a:spcBef>
                <a:spcPts val="0"/>
              </a:spcBef>
              <a:buClr>
                <a:schemeClr val="tx1"/>
              </a:buClr>
              <a:buSzPts val="1700"/>
              <a:buFont typeface="+mj-lt"/>
              <a:buAutoNum type="arabicPeriod"/>
            </a:pPr>
            <a:r>
              <a:rPr lang="en" dirty="0"/>
              <a:t>If the answer was correct click on the green check mark to give your team the points, if the answer you guessed was incorrect click on the red X to take away the points. </a:t>
            </a:r>
          </a:p>
          <a:p>
            <a:pPr marL="342900" indent="-342900">
              <a:spcBef>
                <a:spcPts val="0"/>
              </a:spcBef>
              <a:buClr>
                <a:schemeClr val="tx1"/>
              </a:buClr>
              <a:buSzPts val="1700"/>
              <a:buFont typeface="+mj-lt"/>
              <a:buAutoNum type="arabicPeriod"/>
            </a:pPr>
            <a:r>
              <a:rPr lang="en" dirty="0"/>
              <a:t>Click continue to take you back to the categories page, alternate turns with each team or if playing alone continue to answer questions until you have finished the board.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a:hlinkClick r:id="rId2" action="ppaction://hlinksldjump"/>
          </p:cNvPr>
          <p:cNvSpPr>
            <a:spLocks noChangeArrowheads="1"/>
          </p:cNvSpPr>
          <p:nvPr/>
        </p:nvSpPr>
        <p:spPr bwMode="auto">
          <a:xfrm>
            <a:off x="1485900" y="13716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solidFill>
                  <a:srgbClr val="FFFF00"/>
                </a:solidFill>
                <a:latin typeface="Times" charset="0"/>
                <a:hlinkClick r:id="rId2" action="ppaction://hlinksldjump"/>
              </a:rPr>
              <a:t>$100</a:t>
            </a:r>
            <a:endParaRPr lang="en-US" altLang="en-US" sz="1800" dirty="0">
              <a:solidFill>
                <a:srgbClr val="FFFF00"/>
              </a:solidFill>
              <a:latin typeface="Times" charset="0"/>
            </a:endParaRPr>
          </a:p>
        </p:txBody>
      </p:sp>
      <p:sp>
        <p:nvSpPr>
          <p:cNvPr id="2054" name="AutoShape 6"/>
          <p:cNvSpPr>
            <a:spLocks noChangeArrowheads="1"/>
          </p:cNvSpPr>
          <p:nvPr/>
        </p:nvSpPr>
        <p:spPr bwMode="auto">
          <a:xfrm>
            <a:off x="1485900" y="612993"/>
            <a:ext cx="1200150" cy="58715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rPr>
              <a:t>HIV Facts</a:t>
            </a:r>
          </a:p>
        </p:txBody>
      </p:sp>
      <p:sp>
        <p:nvSpPr>
          <p:cNvPr id="2055" name="AutoShape 7"/>
          <p:cNvSpPr>
            <a:spLocks noChangeArrowheads="1"/>
          </p:cNvSpPr>
          <p:nvPr/>
        </p:nvSpPr>
        <p:spPr bwMode="auto">
          <a:xfrm>
            <a:off x="2743200" y="628650"/>
            <a:ext cx="1143000" cy="571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rPr>
              <a:t>Prevention</a:t>
            </a:r>
          </a:p>
        </p:txBody>
      </p:sp>
      <p:sp>
        <p:nvSpPr>
          <p:cNvPr id="2056" name="AutoShape 8"/>
          <p:cNvSpPr>
            <a:spLocks noChangeArrowheads="1"/>
          </p:cNvSpPr>
          <p:nvPr/>
        </p:nvSpPr>
        <p:spPr bwMode="auto">
          <a:xfrm>
            <a:off x="3995803" y="612992"/>
            <a:ext cx="1143000" cy="571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rPr>
              <a:t>Transmission</a:t>
            </a:r>
          </a:p>
        </p:txBody>
      </p:sp>
      <p:sp>
        <p:nvSpPr>
          <p:cNvPr id="2057" name="AutoShape 9"/>
          <p:cNvSpPr>
            <a:spLocks noChangeArrowheads="1"/>
          </p:cNvSpPr>
          <p:nvPr/>
        </p:nvSpPr>
        <p:spPr bwMode="auto">
          <a:xfrm>
            <a:off x="5200650" y="628650"/>
            <a:ext cx="1143000" cy="571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rPr>
              <a:t>Condoms</a:t>
            </a:r>
          </a:p>
        </p:txBody>
      </p:sp>
      <p:sp>
        <p:nvSpPr>
          <p:cNvPr id="2058" name="AutoShape 10"/>
          <p:cNvSpPr>
            <a:spLocks noChangeArrowheads="1"/>
          </p:cNvSpPr>
          <p:nvPr/>
        </p:nvSpPr>
        <p:spPr bwMode="auto">
          <a:xfrm>
            <a:off x="6457950" y="628651"/>
            <a:ext cx="1143000" cy="571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763" dirty="0">
                <a:latin typeface="Times" charset="0"/>
              </a:rPr>
              <a:t>Condom Use</a:t>
            </a:r>
          </a:p>
        </p:txBody>
      </p:sp>
      <p:sp>
        <p:nvSpPr>
          <p:cNvPr id="2059" name="AutoShape 11">
            <a:hlinkClick r:id="rId3" action="ppaction://hlinksldjump"/>
          </p:cNvPr>
          <p:cNvSpPr>
            <a:spLocks noChangeArrowheads="1"/>
          </p:cNvSpPr>
          <p:nvPr/>
        </p:nvSpPr>
        <p:spPr bwMode="auto">
          <a:xfrm>
            <a:off x="1485117" y="20574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solidFill>
                  <a:srgbClr val="FFFF00"/>
                </a:solidFill>
                <a:latin typeface="Times" charset="0"/>
                <a:hlinkClick r:id="rId3" action="ppaction://hlinksldjump"/>
              </a:rPr>
              <a:t>$200</a:t>
            </a:r>
            <a:endParaRPr lang="en-US" altLang="en-US" sz="1800" dirty="0">
              <a:solidFill>
                <a:srgbClr val="FFFF00"/>
              </a:solidFill>
              <a:latin typeface="Times" charset="0"/>
            </a:endParaRPr>
          </a:p>
        </p:txBody>
      </p:sp>
      <p:sp>
        <p:nvSpPr>
          <p:cNvPr id="2060" name="AutoShape 12">
            <a:hlinkClick r:id="rId4" action="ppaction://hlinksldjump"/>
          </p:cNvPr>
          <p:cNvSpPr>
            <a:spLocks noChangeArrowheads="1"/>
          </p:cNvSpPr>
          <p:nvPr/>
        </p:nvSpPr>
        <p:spPr bwMode="auto">
          <a:xfrm>
            <a:off x="1485900" y="27432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4" action="ppaction://hlinksldjump"/>
              </a:rPr>
              <a:t>$300</a:t>
            </a:r>
            <a:endParaRPr lang="en-US" altLang="en-US" sz="1800">
              <a:latin typeface="Times" charset="0"/>
            </a:endParaRPr>
          </a:p>
        </p:txBody>
      </p:sp>
      <p:sp>
        <p:nvSpPr>
          <p:cNvPr id="2061" name="AutoShape 13">
            <a:hlinkClick r:id="rId5" action="ppaction://hlinksldjump"/>
          </p:cNvPr>
          <p:cNvSpPr>
            <a:spLocks noChangeArrowheads="1"/>
          </p:cNvSpPr>
          <p:nvPr/>
        </p:nvSpPr>
        <p:spPr bwMode="auto">
          <a:xfrm>
            <a:off x="1485900" y="34290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5" action="ppaction://hlinksldjump"/>
              </a:rPr>
              <a:t>$400</a:t>
            </a:r>
            <a:endParaRPr lang="en-US" altLang="en-US" sz="1800">
              <a:latin typeface="Times" charset="0"/>
            </a:endParaRPr>
          </a:p>
        </p:txBody>
      </p:sp>
      <p:sp>
        <p:nvSpPr>
          <p:cNvPr id="2062" name="AutoShape 14">
            <a:hlinkClick r:id="rId6" action="ppaction://hlinksldjump"/>
          </p:cNvPr>
          <p:cNvSpPr>
            <a:spLocks noChangeArrowheads="1"/>
          </p:cNvSpPr>
          <p:nvPr/>
        </p:nvSpPr>
        <p:spPr bwMode="auto">
          <a:xfrm>
            <a:off x="1485900" y="41148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6" action="ppaction://hlinksldjump"/>
              </a:rPr>
              <a:t>$500</a:t>
            </a:r>
            <a:endParaRPr lang="en-US" altLang="en-US" sz="1800">
              <a:latin typeface="Times" charset="0"/>
            </a:endParaRPr>
          </a:p>
        </p:txBody>
      </p:sp>
      <p:sp>
        <p:nvSpPr>
          <p:cNvPr id="2063" name="AutoShape 15">
            <a:hlinkClick r:id="rId7" action="ppaction://hlinksldjump"/>
          </p:cNvPr>
          <p:cNvSpPr>
            <a:spLocks noChangeArrowheads="1"/>
          </p:cNvSpPr>
          <p:nvPr/>
        </p:nvSpPr>
        <p:spPr bwMode="auto">
          <a:xfrm>
            <a:off x="6457950" y="41148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7" action="ppaction://hlinksldjump"/>
              </a:rPr>
              <a:t>$500</a:t>
            </a:r>
            <a:endParaRPr lang="en-US" altLang="en-US" sz="1800">
              <a:latin typeface="Times" charset="0"/>
            </a:endParaRPr>
          </a:p>
        </p:txBody>
      </p:sp>
      <p:sp>
        <p:nvSpPr>
          <p:cNvPr id="2064" name="AutoShape 16">
            <a:hlinkClick r:id="rId8" action="ppaction://hlinksldjump"/>
          </p:cNvPr>
          <p:cNvSpPr>
            <a:spLocks noChangeArrowheads="1"/>
          </p:cNvSpPr>
          <p:nvPr/>
        </p:nvSpPr>
        <p:spPr bwMode="auto">
          <a:xfrm>
            <a:off x="6457950" y="34290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8" action="ppaction://hlinksldjump"/>
              </a:rPr>
              <a:t>$400</a:t>
            </a:r>
            <a:endParaRPr lang="en-US" altLang="en-US" sz="1800">
              <a:latin typeface="Times" charset="0"/>
            </a:endParaRPr>
          </a:p>
        </p:txBody>
      </p:sp>
      <p:sp>
        <p:nvSpPr>
          <p:cNvPr id="2065" name="AutoShape 17">
            <a:hlinkClick r:id="rId9" action="ppaction://hlinksldjump"/>
          </p:cNvPr>
          <p:cNvSpPr>
            <a:spLocks noChangeArrowheads="1"/>
          </p:cNvSpPr>
          <p:nvPr/>
        </p:nvSpPr>
        <p:spPr bwMode="auto">
          <a:xfrm>
            <a:off x="6457950" y="27432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9" action="ppaction://hlinksldjump"/>
              </a:rPr>
              <a:t>$300</a:t>
            </a:r>
            <a:endParaRPr lang="en-US" altLang="en-US" sz="1800">
              <a:latin typeface="Times" charset="0"/>
            </a:endParaRPr>
          </a:p>
        </p:txBody>
      </p:sp>
      <p:sp>
        <p:nvSpPr>
          <p:cNvPr id="2066" name="AutoShape 18">
            <a:hlinkClick r:id="rId10" action="ppaction://hlinksldjump"/>
          </p:cNvPr>
          <p:cNvSpPr>
            <a:spLocks noChangeArrowheads="1"/>
          </p:cNvSpPr>
          <p:nvPr/>
        </p:nvSpPr>
        <p:spPr bwMode="auto">
          <a:xfrm>
            <a:off x="6457950" y="20574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0" action="ppaction://hlinksldjump"/>
              </a:rPr>
              <a:t>$200</a:t>
            </a:r>
            <a:endParaRPr lang="en-US" altLang="en-US" sz="1800">
              <a:latin typeface="Times" charset="0"/>
            </a:endParaRPr>
          </a:p>
        </p:txBody>
      </p:sp>
      <p:sp>
        <p:nvSpPr>
          <p:cNvPr id="2067" name="AutoShape 19">
            <a:hlinkClick r:id="rId11" action="ppaction://hlinksldjump"/>
          </p:cNvPr>
          <p:cNvSpPr>
            <a:spLocks noChangeArrowheads="1"/>
          </p:cNvSpPr>
          <p:nvPr/>
        </p:nvSpPr>
        <p:spPr bwMode="auto">
          <a:xfrm>
            <a:off x="6457950" y="13716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1" action="ppaction://hlinksldjump"/>
              </a:rPr>
              <a:t>$100</a:t>
            </a:r>
            <a:endParaRPr lang="en-US" altLang="en-US" sz="1800">
              <a:latin typeface="Times" charset="0"/>
            </a:endParaRPr>
          </a:p>
        </p:txBody>
      </p:sp>
      <p:sp>
        <p:nvSpPr>
          <p:cNvPr id="2068" name="AutoShape 20">
            <a:hlinkClick r:id="rId12" action="ppaction://hlinksldjump"/>
          </p:cNvPr>
          <p:cNvSpPr>
            <a:spLocks noChangeArrowheads="1"/>
          </p:cNvSpPr>
          <p:nvPr/>
        </p:nvSpPr>
        <p:spPr bwMode="auto">
          <a:xfrm>
            <a:off x="5200650" y="41148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2" action="ppaction://hlinksldjump"/>
              </a:rPr>
              <a:t>$500</a:t>
            </a:r>
            <a:endParaRPr lang="en-US" altLang="en-US" sz="1800">
              <a:latin typeface="Times" charset="0"/>
            </a:endParaRPr>
          </a:p>
        </p:txBody>
      </p:sp>
      <p:sp>
        <p:nvSpPr>
          <p:cNvPr id="2069" name="AutoShape 21">
            <a:hlinkClick r:id="rId13" action="ppaction://hlinksldjump"/>
          </p:cNvPr>
          <p:cNvSpPr>
            <a:spLocks noChangeArrowheads="1"/>
          </p:cNvSpPr>
          <p:nvPr/>
        </p:nvSpPr>
        <p:spPr bwMode="auto">
          <a:xfrm>
            <a:off x="5200650" y="34290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3" action="ppaction://hlinksldjump"/>
              </a:rPr>
              <a:t>$400</a:t>
            </a:r>
            <a:endParaRPr lang="en-US" altLang="en-US" sz="1800">
              <a:latin typeface="Times" charset="0"/>
            </a:endParaRPr>
          </a:p>
        </p:txBody>
      </p:sp>
      <p:sp>
        <p:nvSpPr>
          <p:cNvPr id="2070" name="AutoShape 22">
            <a:hlinkClick r:id="rId14" action="ppaction://hlinksldjump"/>
          </p:cNvPr>
          <p:cNvSpPr>
            <a:spLocks noChangeArrowheads="1"/>
          </p:cNvSpPr>
          <p:nvPr/>
        </p:nvSpPr>
        <p:spPr bwMode="auto">
          <a:xfrm>
            <a:off x="5200650" y="27432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4" action="ppaction://hlinksldjump"/>
              </a:rPr>
              <a:t>$300</a:t>
            </a:r>
            <a:endParaRPr lang="en-US" altLang="en-US" sz="1800">
              <a:latin typeface="Times" charset="0"/>
            </a:endParaRPr>
          </a:p>
        </p:txBody>
      </p:sp>
      <p:sp>
        <p:nvSpPr>
          <p:cNvPr id="2071" name="AutoShape 23">
            <a:hlinkClick r:id="rId15" action="ppaction://hlinksldjump"/>
          </p:cNvPr>
          <p:cNvSpPr>
            <a:spLocks noChangeArrowheads="1"/>
          </p:cNvSpPr>
          <p:nvPr/>
        </p:nvSpPr>
        <p:spPr bwMode="auto">
          <a:xfrm>
            <a:off x="5200650" y="20574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5" action="ppaction://hlinksldjump"/>
              </a:rPr>
              <a:t>$200</a:t>
            </a:r>
            <a:endParaRPr lang="en-US" altLang="en-US" sz="1800">
              <a:latin typeface="Times" charset="0"/>
            </a:endParaRPr>
          </a:p>
        </p:txBody>
      </p:sp>
      <p:sp>
        <p:nvSpPr>
          <p:cNvPr id="2072" name="AutoShape 24">
            <a:hlinkClick r:id="rId16" action="ppaction://hlinksldjump"/>
          </p:cNvPr>
          <p:cNvSpPr>
            <a:spLocks noChangeArrowheads="1"/>
          </p:cNvSpPr>
          <p:nvPr/>
        </p:nvSpPr>
        <p:spPr bwMode="auto">
          <a:xfrm>
            <a:off x="5200650" y="13716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6" action="ppaction://hlinksldjump"/>
              </a:rPr>
              <a:t>$100</a:t>
            </a:r>
            <a:endParaRPr lang="en-US" altLang="en-US" sz="1800">
              <a:latin typeface="Times" charset="0"/>
            </a:endParaRPr>
          </a:p>
        </p:txBody>
      </p:sp>
      <p:sp>
        <p:nvSpPr>
          <p:cNvPr id="2073" name="AutoShape 25">
            <a:hlinkClick r:id="rId17" action="ppaction://hlinksldjump"/>
          </p:cNvPr>
          <p:cNvSpPr>
            <a:spLocks noChangeArrowheads="1"/>
          </p:cNvSpPr>
          <p:nvPr/>
        </p:nvSpPr>
        <p:spPr bwMode="auto">
          <a:xfrm>
            <a:off x="4000500" y="41148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7" action="ppaction://hlinksldjump"/>
              </a:rPr>
              <a:t>$500</a:t>
            </a:r>
            <a:endParaRPr lang="en-US" altLang="en-US" sz="1800">
              <a:latin typeface="Times" charset="0"/>
            </a:endParaRPr>
          </a:p>
        </p:txBody>
      </p:sp>
      <p:sp>
        <p:nvSpPr>
          <p:cNvPr id="2074" name="AutoShape 26">
            <a:hlinkClick r:id="rId18" action="ppaction://hlinksldjump"/>
          </p:cNvPr>
          <p:cNvSpPr>
            <a:spLocks noChangeArrowheads="1"/>
          </p:cNvSpPr>
          <p:nvPr/>
        </p:nvSpPr>
        <p:spPr bwMode="auto">
          <a:xfrm>
            <a:off x="4000500" y="34290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18" action="ppaction://hlinksldjump"/>
              </a:rPr>
              <a:t>$400</a:t>
            </a:r>
            <a:endParaRPr lang="en-US" altLang="en-US" sz="1800">
              <a:latin typeface="Times" charset="0"/>
            </a:endParaRPr>
          </a:p>
        </p:txBody>
      </p:sp>
      <p:sp>
        <p:nvSpPr>
          <p:cNvPr id="2075" name="AutoShape 27">
            <a:hlinkClick r:id="rId19" action="ppaction://hlinksldjump"/>
          </p:cNvPr>
          <p:cNvSpPr>
            <a:spLocks noChangeArrowheads="1"/>
          </p:cNvSpPr>
          <p:nvPr/>
        </p:nvSpPr>
        <p:spPr bwMode="auto">
          <a:xfrm>
            <a:off x="4000500" y="27432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hlinkClick r:id="rId19" action="ppaction://hlinksldjump"/>
              </a:rPr>
              <a:t>$300</a:t>
            </a:r>
            <a:endParaRPr lang="en-US" altLang="en-US" sz="1800" dirty="0">
              <a:latin typeface="Times" charset="0"/>
            </a:endParaRPr>
          </a:p>
        </p:txBody>
      </p:sp>
      <p:sp>
        <p:nvSpPr>
          <p:cNvPr id="2076" name="AutoShape 28">
            <a:hlinkClick r:id="rId20" action="ppaction://hlinksldjump"/>
          </p:cNvPr>
          <p:cNvSpPr>
            <a:spLocks noChangeArrowheads="1"/>
          </p:cNvSpPr>
          <p:nvPr/>
        </p:nvSpPr>
        <p:spPr bwMode="auto">
          <a:xfrm>
            <a:off x="4005980" y="20574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0" action="ppaction://hlinksldjump"/>
              </a:rPr>
              <a:t>$200</a:t>
            </a:r>
            <a:endParaRPr lang="en-US" altLang="en-US" sz="1800">
              <a:latin typeface="Times" charset="0"/>
            </a:endParaRPr>
          </a:p>
        </p:txBody>
      </p:sp>
      <p:sp>
        <p:nvSpPr>
          <p:cNvPr id="2077" name="AutoShape 29">
            <a:hlinkClick r:id="rId21" action="ppaction://hlinksldjump"/>
          </p:cNvPr>
          <p:cNvSpPr>
            <a:spLocks noChangeArrowheads="1"/>
          </p:cNvSpPr>
          <p:nvPr/>
        </p:nvSpPr>
        <p:spPr bwMode="auto">
          <a:xfrm>
            <a:off x="4000500" y="13716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dirty="0">
                <a:latin typeface="Times" charset="0"/>
                <a:hlinkClick r:id="rId21" action="ppaction://hlinksldjump"/>
              </a:rPr>
              <a:t>$100</a:t>
            </a:r>
            <a:endParaRPr lang="en-US" altLang="en-US" sz="1800" dirty="0">
              <a:latin typeface="Times" charset="0"/>
            </a:endParaRPr>
          </a:p>
        </p:txBody>
      </p:sp>
      <p:sp>
        <p:nvSpPr>
          <p:cNvPr id="2078" name="AutoShape 30">
            <a:hlinkClick r:id="rId22" action="ppaction://hlinksldjump"/>
          </p:cNvPr>
          <p:cNvSpPr>
            <a:spLocks noChangeArrowheads="1"/>
          </p:cNvSpPr>
          <p:nvPr/>
        </p:nvSpPr>
        <p:spPr bwMode="auto">
          <a:xfrm>
            <a:off x="2743200" y="41148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2" action="ppaction://hlinksldjump"/>
              </a:rPr>
              <a:t>$500</a:t>
            </a:r>
            <a:endParaRPr lang="en-US" altLang="en-US" sz="1800">
              <a:latin typeface="Times" charset="0"/>
            </a:endParaRPr>
          </a:p>
        </p:txBody>
      </p:sp>
      <p:sp>
        <p:nvSpPr>
          <p:cNvPr id="2079" name="AutoShape 31">
            <a:hlinkClick r:id="rId22" action="ppaction://hlinksldjump"/>
          </p:cNvPr>
          <p:cNvSpPr>
            <a:spLocks noChangeArrowheads="1"/>
          </p:cNvSpPr>
          <p:nvPr/>
        </p:nvSpPr>
        <p:spPr bwMode="auto">
          <a:xfrm>
            <a:off x="2730104" y="34290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3" action="ppaction://hlinksldjump"/>
              </a:rPr>
              <a:t>$400</a:t>
            </a:r>
            <a:endParaRPr lang="en-US" altLang="en-US" sz="1800">
              <a:latin typeface="Times" charset="0"/>
            </a:endParaRPr>
          </a:p>
        </p:txBody>
      </p:sp>
      <p:sp>
        <p:nvSpPr>
          <p:cNvPr id="2080" name="AutoShape 32">
            <a:hlinkClick r:id="rId24" action="ppaction://hlinksldjump"/>
          </p:cNvPr>
          <p:cNvSpPr>
            <a:spLocks noChangeArrowheads="1"/>
          </p:cNvSpPr>
          <p:nvPr/>
        </p:nvSpPr>
        <p:spPr bwMode="auto">
          <a:xfrm>
            <a:off x="2743200" y="27432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4" action="ppaction://hlinksldjump"/>
              </a:rPr>
              <a:t>$300</a:t>
            </a:r>
            <a:endParaRPr lang="en-US" altLang="en-US" sz="1800">
              <a:latin typeface="Times" charset="0"/>
            </a:endParaRPr>
          </a:p>
        </p:txBody>
      </p:sp>
      <p:sp>
        <p:nvSpPr>
          <p:cNvPr id="2081" name="AutoShape 33">
            <a:hlinkClick r:id="rId25" action="ppaction://hlinksldjump"/>
          </p:cNvPr>
          <p:cNvSpPr>
            <a:spLocks noChangeArrowheads="1"/>
          </p:cNvSpPr>
          <p:nvPr/>
        </p:nvSpPr>
        <p:spPr bwMode="auto">
          <a:xfrm>
            <a:off x="2743200" y="20574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5" action="ppaction://hlinksldjump"/>
              </a:rPr>
              <a:t>$200</a:t>
            </a:r>
            <a:endParaRPr lang="en-US" altLang="en-US" sz="1800">
              <a:latin typeface="Times" charset="0"/>
            </a:endParaRPr>
          </a:p>
        </p:txBody>
      </p:sp>
      <p:sp>
        <p:nvSpPr>
          <p:cNvPr id="2082" name="AutoShape 34">
            <a:hlinkClick r:id="rId26" action="ppaction://hlinksldjump"/>
          </p:cNvPr>
          <p:cNvSpPr>
            <a:spLocks noChangeArrowheads="1"/>
          </p:cNvSpPr>
          <p:nvPr/>
        </p:nvSpPr>
        <p:spPr bwMode="auto">
          <a:xfrm>
            <a:off x="2743200" y="1371600"/>
            <a:ext cx="1143000" cy="5715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latin typeface="Times" charset="0"/>
                <a:hlinkClick r:id="rId26" action="ppaction://hlinksldjump"/>
              </a:rPr>
              <a:t>$100</a:t>
            </a:r>
            <a:endParaRPr lang="en-US" altLang="en-US" sz="1800">
              <a:latin typeface="Times" charset="0"/>
            </a:endParaRPr>
          </a:p>
        </p:txBody>
      </p:sp>
      <p:sp>
        <p:nvSpPr>
          <p:cNvPr id="2" name="TextBox 1"/>
          <p:cNvSpPr txBox="1"/>
          <p:nvPr/>
        </p:nvSpPr>
        <p:spPr>
          <a:xfrm>
            <a:off x="6615113" y="1015485"/>
            <a:ext cx="828675" cy="207749"/>
          </a:xfrm>
          <a:prstGeom prst="rect">
            <a:avLst/>
          </a:prstGeom>
          <a:noFill/>
        </p:spPr>
        <p:txBody>
          <a:bodyPr wrap="square" rtlCol="0">
            <a:spAutoFit/>
          </a:bodyPr>
          <a:lstStyle/>
          <a:p>
            <a:r>
              <a:rPr lang="en-US" sz="750" dirty="0"/>
              <a:t>True or False</a:t>
            </a:r>
          </a:p>
        </p:txBody>
      </p:sp>
      <p:sp>
        <p:nvSpPr>
          <p:cNvPr id="4" name="Rectangle 3"/>
          <p:cNvSpPr/>
          <p:nvPr/>
        </p:nvSpPr>
        <p:spPr>
          <a:xfrm>
            <a:off x="1314450" y="11527"/>
            <a:ext cx="6457950" cy="484748"/>
          </a:xfrm>
          <a:prstGeom prst="rect">
            <a:avLst/>
          </a:prstGeom>
          <a:noFill/>
        </p:spPr>
        <p:txBody>
          <a:bodyPr wrap="square" lIns="68580" tIns="34290" rIns="68580" bIns="34290">
            <a:spAutoFit/>
          </a:bodyPr>
          <a:lstStyle/>
          <a:p>
            <a:pPr algn="ct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HIV/AIDS JEOPARDY</a:t>
            </a:r>
          </a:p>
        </p:txBody>
      </p:sp>
      <p:sp>
        <p:nvSpPr>
          <p:cNvPr id="5" name="Rectangle 4"/>
          <p:cNvSpPr/>
          <p:nvPr/>
        </p:nvSpPr>
        <p:spPr>
          <a:xfrm>
            <a:off x="4502721" y="2225502"/>
            <a:ext cx="138564" cy="692497"/>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05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Regular" panose="02020603050405020304" pitchFamily="18" charset="0"/>
            </a:endParaRPr>
          </a:p>
        </p:txBody>
      </p:sp>
      <p:sp>
        <p:nvSpPr>
          <p:cNvPr id="8" name="Rectangle 7"/>
          <p:cNvSpPr/>
          <p:nvPr/>
        </p:nvSpPr>
        <p:spPr>
          <a:xfrm>
            <a:off x="2000250" y="4572001"/>
            <a:ext cx="5029200" cy="623248"/>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dirty="0">
                <a:ln w="50800"/>
                <a:solidFill>
                  <a:schemeClr val="bg1">
                    <a:shade val="50000"/>
                  </a:schemeClr>
                </a:solidFill>
                <a:latin typeface="Times New Roman Regular" panose="02020603050405020304" pitchFamily="18" charset="0"/>
              </a:rPr>
              <a:t>Final </a:t>
            </a:r>
            <a:r>
              <a:rPr lang="en-US" sz="3563" dirty="0">
                <a:ln w="50800"/>
                <a:solidFill>
                  <a:schemeClr val="bg1">
                    <a:shade val="50000"/>
                  </a:schemeClr>
                </a:solidFill>
                <a:latin typeface="Times New Roman Regular" panose="02020603050405020304" pitchFamily="18" charset="0"/>
              </a:rPr>
              <a:t>Jeopardy</a:t>
            </a:r>
          </a:p>
        </p:txBody>
      </p:sp>
    </p:spTree>
    <p:extLst>
      <p:ext uri="{BB962C8B-B14F-4D97-AF65-F5344CB8AC3E}">
        <p14:creationId xmlns:p14="http://schemas.microsoft.com/office/powerpoint/2010/main" val="31475949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HIV Facts</a:t>
            </a:r>
            <a:r>
              <a:rPr lang="en-US" altLang="en-US" sz="4500" dirty="0">
                <a:effectLst>
                  <a:outerShdw blurRad="38100" dist="38100" dir="2700000" algn="tl">
                    <a:srgbClr val="000000"/>
                  </a:outerShdw>
                </a:effectLst>
              </a:rPr>
              <a:t> - $100</a:t>
            </a:r>
          </a:p>
        </p:txBody>
      </p:sp>
      <p:sp>
        <p:nvSpPr>
          <p:cNvPr id="133129" name="Rectangle 9"/>
          <p:cNvSpPr>
            <a:spLocks noGrp="1" noChangeArrowheads="1"/>
          </p:cNvSpPr>
          <p:nvPr>
            <p:ph type="body" sz="half" idx="1"/>
          </p:nvPr>
        </p:nvSpPr>
        <p:spPr>
          <a:xfrm>
            <a:off x="1485900" y="1200150"/>
            <a:ext cx="6172200" cy="1485900"/>
          </a:xfrm>
        </p:spPr>
        <p:txBody>
          <a:bodyPr/>
          <a:lstStyle/>
          <a:p>
            <a:pPr algn="ctr"/>
            <a:r>
              <a:rPr lang="en-US" altLang="en-US" sz="3300" dirty="0">
                <a:effectLst>
                  <a:outerShdw blurRad="38100" dist="38100" dir="2700000" algn="tl">
                    <a:srgbClr val="000000"/>
                  </a:outerShdw>
                </a:effectLst>
              </a:rPr>
              <a:t>What does AIDS stand for?</a:t>
            </a:r>
          </a:p>
        </p:txBody>
      </p:sp>
      <p:sp>
        <p:nvSpPr>
          <p:cNvPr id="133130" name="Rectangle 10"/>
          <p:cNvSpPr>
            <a:spLocks noGrp="1" noChangeArrowheads="1"/>
          </p:cNvSpPr>
          <p:nvPr>
            <p:ph type="body" sz="half" idx="2"/>
          </p:nvPr>
        </p:nvSpPr>
        <p:spPr>
          <a:xfrm>
            <a:off x="1485900" y="2400300"/>
            <a:ext cx="6172200" cy="2171700"/>
          </a:xfrm>
        </p:spPr>
        <p:txBody>
          <a:bodyPr/>
          <a:lstStyle/>
          <a:p>
            <a:pPr marL="0" indent="0" algn="ctr">
              <a:buNone/>
            </a:pPr>
            <a:r>
              <a:rPr lang="en-US" altLang="en-US" sz="3300" b="1" dirty="0">
                <a:effectLst>
                  <a:outerShdw blurRad="38100" dist="38100" dir="2700000" algn="tl">
                    <a:srgbClr val="000000"/>
                  </a:outerShdw>
                </a:effectLst>
              </a:rPr>
              <a:t>A</a:t>
            </a:r>
            <a:r>
              <a:rPr lang="en-US" altLang="en-US" sz="3300" dirty="0">
                <a:effectLst>
                  <a:outerShdw blurRad="38100" dist="38100" dir="2700000" algn="tl">
                    <a:srgbClr val="000000"/>
                  </a:outerShdw>
                </a:effectLst>
              </a:rPr>
              <a:t>cquired </a:t>
            </a:r>
          </a:p>
          <a:p>
            <a:pPr marL="0" indent="0" algn="ctr">
              <a:buNone/>
            </a:pPr>
            <a:r>
              <a:rPr lang="en-US" altLang="en-US" sz="3300" b="1" dirty="0">
                <a:effectLst>
                  <a:outerShdw blurRad="38100" dist="38100" dir="2700000" algn="tl">
                    <a:srgbClr val="000000"/>
                  </a:outerShdw>
                </a:effectLst>
              </a:rPr>
              <a:t>I</a:t>
            </a:r>
            <a:r>
              <a:rPr lang="en-US" altLang="en-US" sz="3300" dirty="0">
                <a:effectLst>
                  <a:outerShdw blurRad="38100" dist="38100" dir="2700000" algn="tl">
                    <a:srgbClr val="000000"/>
                  </a:outerShdw>
                </a:effectLst>
              </a:rPr>
              <a:t>mmunodeficiency </a:t>
            </a:r>
          </a:p>
          <a:p>
            <a:pPr marL="0" indent="0" algn="ctr">
              <a:buNone/>
            </a:pPr>
            <a:r>
              <a:rPr lang="en-US" altLang="en-US" sz="3300" b="1" dirty="0">
                <a:effectLst>
                  <a:outerShdw blurRad="38100" dist="38100" dir="2700000" algn="tl">
                    <a:srgbClr val="000000"/>
                  </a:outerShdw>
                </a:effectLst>
              </a:rPr>
              <a:t>S</a:t>
            </a:r>
            <a:r>
              <a:rPr lang="en-US" altLang="en-US" sz="3300" dirty="0">
                <a:effectLst>
                  <a:outerShdw blurRad="38100" dist="38100" dir="2700000" algn="tl">
                    <a:srgbClr val="000000"/>
                  </a:outerShdw>
                </a:effectLst>
              </a:rPr>
              <a:t>yndrome</a:t>
            </a:r>
          </a:p>
        </p:txBody>
      </p:sp>
      <p:sp>
        <p:nvSpPr>
          <p:cNvPr id="13312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Tree>
    <p:extLst>
      <p:ext uri="{BB962C8B-B14F-4D97-AF65-F5344CB8AC3E}">
        <p14:creationId xmlns:p14="http://schemas.microsoft.com/office/powerpoint/2010/main" val="79787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0">
                                            <p:txEl>
                                              <p:pRg st="0" end="0"/>
                                            </p:txEl>
                                          </p:spTgt>
                                        </p:tgtEl>
                                        <p:attrNameLst>
                                          <p:attrName>style.visibility</p:attrName>
                                        </p:attrNameLst>
                                      </p:cBhvr>
                                      <p:to>
                                        <p:strVal val="visible"/>
                                      </p:to>
                                    </p:set>
                                    <p:anim calcmode="lin" valueType="num">
                                      <p:cBhvr additive="base">
                                        <p:cTn id="7" dur="500" fill="hold"/>
                                        <p:tgtEl>
                                          <p:spTgt spid="133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30">
                                            <p:txEl>
                                              <p:pRg st="1" end="1"/>
                                            </p:txEl>
                                          </p:spTgt>
                                        </p:tgtEl>
                                        <p:attrNameLst>
                                          <p:attrName>style.visibility</p:attrName>
                                        </p:attrNameLst>
                                      </p:cBhvr>
                                      <p:to>
                                        <p:strVal val="visible"/>
                                      </p:to>
                                    </p:set>
                                    <p:anim calcmode="lin" valueType="num">
                                      <p:cBhvr additive="base">
                                        <p:cTn id="13" dur="500" fill="hold"/>
                                        <p:tgtEl>
                                          <p:spTgt spid="133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30">
                                            <p:txEl>
                                              <p:pRg st="2" end="2"/>
                                            </p:txEl>
                                          </p:spTgt>
                                        </p:tgtEl>
                                        <p:attrNameLst>
                                          <p:attrName>style.visibility</p:attrName>
                                        </p:attrNameLst>
                                      </p:cBhvr>
                                      <p:to>
                                        <p:strVal val="visible"/>
                                      </p:to>
                                    </p:set>
                                    <p:anim calcmode="lin" valueType="num">
                                      <p:cBhvr additive="base">
                                        <p:cTn id="19" dur="500" fill="hold"/>
                                        <p:tgtEl>
                                          <p:spTgt spid="133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HIV Facts - $</a:t>
            </a:r>
            <a:r>
              <a:rPr lang="en-US" altLang="en-US" sz="4500" dirty="0">
                <a:effectLst>
                  <a:outerShdw blurRad="38100" dist="38100" dir="2700000" algn="tl">
                    <a:srgbClr val="000000"/>
                  </a:outerShdw>
                </a:effectLst>
              </a:rPr>
              <a:t>200</a:t>
            </a:r>
          </a:p>
        </p:txBody>
      </p:sp>
      <p:sp>
        <p:nvSpPr>
          <p:cNvPr id="134148"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34149"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What is HIV?</a:t>
            </a:r>
          </a:p>
        </p:txBody>
      </p:sp>
      <p:sp>
        <p:nvSpPr>
          <p:cNvPr id="134150"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The virus that causes AIDS. </a:t>
            </a:r>
          </a:p>
        </p:txBody>
      </p:sp>
    </p:spTree>
    <p:extLst>
      <p:ext uri="{BB962C8B-B14F-4D97-AF65-F5344CB8AC3E}">
        <p14:creationId xmlns:p14="http://schemas.microsoft.com/office/powerpoint/2010/main" val="2815141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0">
                                            <p:txEl>
                                              <p:pRg st="0" end="0"/>
                                            </p:txEl>
                                          </p:spTgt>
                                        </p:tgtEl>
                                        <p:attrNameLst>
                                          <p:attrName>style.visibility</p:attrName>
                                        </p:attrNameLst>
                                      </p:cBhvr>
                                      <p:to>
                                        <p:strVal val="visible"/>
                                      </p:to>
                                    </p:set>
                                    <p:anim calcmode="lin" valueType="num">
                                      <p:cBhvr additive="base">
                                        <p:cTn id="7" dur="500" fill="hold"/>
                                        <p:tgtEl>
                                          <p:spTgt spid="1341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HIV Facts</a:t>
            </a:r>
            <a:r>
              <a:rPr lang="en-US" altLang="en-US" sz="4500" dirty="0">
                <a:effectLst>
                  <a:outerShdw blurRad="38100" dist="38100" dir="2700000" algn="tl">
                    <a:srgbClr val="000000"/>
                  </a:outerShdw>
                </a:effectLst>
              </a:rPr>
              <a:t> - $300</a:t>
            </a:r>
          </a:p>
        </p:txBody>
      </p:sp>
      <p:sp>
        <p:nvSpPr>
          <p:cNvPr id="135172"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35173"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Who can get HIV?</a:t>
            </a:r>
          </a:p>
        </p:txBody>
      </p:sp>
      <p:sp>
        <p:nvSpPr>
          <p:cNvPr id="135174" name="Rectangle 6"/>
          <p:cNvSpPr>
            <a:spLocks noChangeArrowheads="1"/>
          </p:cNvSpPr>
          <p:nvPr/>
        </p:nvSpPr>
        <p:spPr bwMode="auto">
          <a:xfrm>
            <a:off x="1485900" y="2686050"/>
            <a:ext cx="6172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Anyone! It is not who you are but what you do. Behaviors are high risk, not people. </a:t>
            </a:r>
          </a:p>
        </p:txBody>
      </p:sp>
    </p:spTree>
    <p:extLst>
      <p:ext uri="{BB962C8B-B14F-4D97-AF65-F5344CB8AC3E}">
        <p14:creationId xmlns:p14="http://schemas.microsoft.com/office/powerpoint/2010/main" val="246868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 calcmode="lin" valueType="num">
                                      <p:cBhvr additive="base">
                                        <p:cTn id="7" dur="500" fill="hold"/>
                                        <p:tgtEl>
                                          <p:spTgt spid="135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HIV Facts</a:t>
            </a:r>
            <a:r>
              <a:rPr lang="en-US" altLang="en-US" sz="4500" dirty="0">
                <a:effectLst>
                  <a:outerShdw blurRad="38100" dist="38100" dir="2700000" algn="tl">
                    <a:srgbClr val="000000"/>
                  </a:outerShdw>
                </a:effectLst>
              </a:rPr>
              <a:t> - $400</a:t>
            </a:r>
          </a:p>
        </p:txBody>
      </p:sp>
      <p:sp>
        <p:nvSpPr>
          <p:cNvPr id="13619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3619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What system does HIV affect?</a:t>
            </a:r>
          </a:p>
        </p:txBody>
      </p:sp>
      <p:sp>
        <p:nvSpPr>
          <p:cNvPr id="136198"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The Immune System </a:t>
            </a:r>
          </a:p>
        </p:txBody>
      </p:sp>
    </p:spTree>
    <p:extLst>
      <p:ext uri="{BB962C8B-B14F-4D97-AF65-F5344CB8AC3E}">
        <p14:creationId xmlns:p14="http://schemas.microsoft.com/office/powerpoint/2010/main" val="197208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8">
                                            <p:txEl>
                                              <p:pRg st="0" end="0"/>
                                            </p:txEl>
                                          </p:spTgt>
                                        </p:tgtEl>
                                        <p:attrNameLst>
                                          <p:attrName>style.visibility</p:attrName>
                                        </p:attrNameLst>
                                      </p:cBhvr>
                                      <p:to>
                                        <p:strVal val="visible"/>
                                      </p:to>
                                    </p:set>
                                    <p:anim calcmode="lin" valueType="num">
                                      <p:cBhvr additive="base">
                                        <p:cTn id="7" dur="500" fill="hold"/>
                                        <p:tgtEl>
                                          <p:spTgt spid="136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Activity A. Introduction and Overview</a:t>
            </a:r>
            <a:endParaRPr dirty="0"/>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to the last session of Be Proud! Be Responsible!</a:t>
            </a:r>
            <a:endParaRPr dirty="0"/>
          </a:p>
          <a:p>
            <a:pPr marL="0" lvl="0" indent="0" algn="l" rtl="0">
              <a:spcBef>
                <a:spcPts val="1600"/>
              </a:spcBef>
              <a:spcAft>
                <a:spcPts val="0"/>
              </a:spcAft>
              <a:buNone/>
            </a:pPr>
            <a:r>
              <a:rPr lang="en" dirty="0"/>
              <a:t>In this session, we will work on HIV prevention skills like…</a:t>
            </a:r>
            <a:endParaRPr dirty="0"/>
          </a:p>
          <a:p>
            <a:pPr marL="457200" lvl="0" indent="-342900" algn="l" rtl="0">
              <a:spcBef>
                <a:spcPts val="1600"/>
              </a:spcBef>
              <a:spcAft>
                <a:spcPts val="0"/>
              </a:spcAft>
              <a:buSzPts val="1800"/>
              <a:buChar char="●"/>
            </a:pPr>
            <a:r>
              <a:rPr lang="en" dirty="0"/>
              <a:t>Negotiating condom use</a:t>
            </a:r>
            <a:endParaRPr dirty="0"/>
          </a:p>
          <a:p>
            <a:pPr marL="457200" lvl="0" indent="-342900" algn="l" rtl="0">
              <a:spcBef>
                <a:spcPts val="0"/>
              </a:spcBef>
              <a:spcAft>
                <a:spcPts val="0"/>
              </a:spcAft>
              <a:buSzPts val="1800"/>
              <a:buChar char="●"/>
            </a:pPr>
            <a:r>
              <a:rPr lang="en" dirty="0"/>
              <a:t>Negotiating abstinence </a:t>
            </a:r>
            <a:endParaRPr dirty="0"/>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457200" lvl="0" indent="0" algn="l" rtl="0">
              <a:spcBef>
                <a:spcPts val="1600"/>
              </a:spcBef>
              <a:spcAft>
                <a:spcPts val="0"/>
              </a:spcAft>
              <a:buNone/>
            </a:pPr>
            <a:endParaRPr dirty="0"/>
          </a:p>
          <a:p>
            <a:pPr marL="457200" lvl="0" indent="0" algn="l" rtl="0">
              <a:spcBef>
                <a:spcPts val="160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HIV Facts - </a:t>
            </a:r>
            <a:r>
              <a:rPr lang="en-US" altLang="en-US" sz="4500" dirty="0">
                <a:effectLst>
                  <a:outerShdw blurRad="38100" dist="38100" dir="2700000" algn="tl">
                    <a:srgbClr val="000000"/>
                  </a:outerShdw>
                </a:effectLst>
              </a:rPr>
              <a:t>$500</a:t>
            </a:r>
          </a:p>
        </p:txBody>
      </p:sp>
      <p:sp>
        <p:nvSpPr>
          <p:cNvPr id="137220"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37221"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What happens to a person with HIV that usually does not occur in people with a healthy immune system?</a:t>
            </a:r>
          </a:p>
        </p:txBody>
      </p:sp>
      <p:sp>
        <p:nvSpPr>
          <p:cNvPr id="137222"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They acquire certain rare diseases/ opportunistic infections.</a:t>
            </a:r>
          </a:p>
        </p:txBody>
      </p:sp>
    </p:spTree>
    <p:extLst>
      <p:ext uri="{BB962C8B-B14F-4D97-AF65-F5344CB8AC3E}">
        <p14:creationId xmlns:p14="http://schemas.microsoft.com/office/powerpoint/2010/main" val="3719269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 calcmode="lin" valueType="num">
                                      <p:cBhvr additive="base">
                                        <p:cTn id="7" dur="500" fill="hold"/>
                                        <p:tgtEl>
                                          <p:spTgt spid="1372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Prevention - </a:t>
            </a:r>
            <a:r>
              <a:rPr lang="en-US" altLang="en-US" sz="4500" dirty="0">
                <a:effectLst>
                  <a:outerShdw blurRad="38100" dist="38100" dir="2700000" algn="tl">
                    <a:srgbClr val="000000"/>
                  </a:outerShdw>
                </a:effectLst>
              </a:rPr>
              <a:t>$100</a:t>
            </a:r>
          </a:p>
        </p:txBody>
      </p:sp>
      <p:sp>
        <p:nvSpPr>
          <p:cNvPr id="13824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38245"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r>
              <a:rPr lang="en-US" altLang="en-US" sz="2100" dirty="0"/>
              <a:t>What are two ways to prevent HIV transmission?</a:t>
            </a:r>
          </a:p>
        </p:txBody>
      </p:sp>
      <p:sp>
        <p:nvSpPr>
          <p:cNvPr id="138246"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r>
              <a:rPr lang="en-US" altLang="en-US" sz="2100" dirty="0"/>
              <a:t>Abstinence</a:t>
            </a:r>
          </a:p>
          <a:p>
            <a:r>
              <a:rPr lang="en-US" altLang="en-US" sz="2100" dirty="0"/>
              <a:t>Condoms</a:t>
            </a:r>
          </a:p>
          <a:p>
            <a:r>
              <a:rPr lang="en-US" altLang="en-US" sz="2100" dirty="0"/>
              <a:t>Not sharing needles</a:t>
            </a:r>
          </a:p>
        </p:txBody>
      </p:sp>
    </p:spTree>
    <p:extLst>
      <p:ext uri="{BB962C8B-B14F-4D97-AF65-F5344CB8AC3E}">
        <p14:creationId xmlns:p14="http://schemas.microsoft.com/office/powerpoint/2010/main" val="231792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anim calcmode="lin" valueType="num">
                                      <p:cBhvr additive="base">
                                        <p:cTn id="7" dur="500" fill="hold"/>
                                        <p:tgtEl>
                                          <p:spTgt spid="138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8246">
                                            <p:txEl>
                                              <p:pRg st="1" end="1"/>
                                            </p:txEl>
                                          </p:spTgt>
                                        </p:tgtEl>
                                        <p:attrNameLst>
                                          <p:attrName>style.visibility</p:attrName>
                                        </p:attrNameLst>
                                      </p:cBhvr>
                                      <p:to>
                                        <p:strVal val="visible"/>
                                      </p:to>
                                    </p:set>
                                    <p:anim calcmode="lin" valueType="num">
                                      <p:cBhvr additive="base">
                                        <p:cTn id="13" dur="500" fill="hold"/>
                                        <p:tgtEl>
                                          <p:spTgt spid="1382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8246">
                                            <p:txEl>
                                              <p:pRg st="2" end="2"/>
                                            </p:txEl>
                                          </p:spTgt>
                                        </p:tgtEl>
                                        <p:attrNameLst>
                                          <p:attrName>style.visibility</p:attrName>
                                        </p:attrNameLst>
                                      </p:cBhvr>
                                      <p:to>
                                        <p:strVal val="visible"/>
                                      </p:to>
                                    </p:set>
                                    <p:anim calcmode="lin" valueType="num">
                                      <p:cBhvr additive="base">
                                        <p:cTn id="19" dur="500" fill="hold"/>
                                        <p:tgtEl>
                                          <p:spTgt spid="1382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Prevention - </a:t>
            </a:r>
            <a:r>
              <a:rPr lang="en-US" altLang="en-US" sz="4050" dirty="0">
                <a:effectLst>
                  <a:outerShdw blurRad="38100" dist="38100" dir="2700000" algn="tl">
                    <a:srgbClr val="000000"/>
                  </a:outerShdw>
                </a:effectLst>
              </a:rPr>
              <a:t>$200</a:t>
            </a:r>
          </a:p>
        </p:txBody>
      </p:sp>
      <p:sp>
        <p:nvSpPr>
          <p:cNvPr id="15872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58725"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What is the only birth control method that also offers protection against HIV?</a:t>
            </a:r>
          </a:p>
        </p:txBody>
      </p:sp>
      <p:sp>
        <p:nvSpPr>
          <p:cNvPr id="158726"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000" dirty="0"/>
              <a:t>Internal or External latex or polyurethane condoms </a:t>
            </a:r>
          </a:p>
        </p:txBody>
      </p:sp>
    </p:spTree>
    <p:extLst>
      <p:ext uri="{BB962C8B-B14F-4D97-AF65-F5344CB8AC3E}">
        <p14:creationId xmlns:p14="http://schemas.microsoft.com/office/powerpoint/2010/main" val="3565169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xEl>
                                              <p:pRg st="0" end="0"/>
                                            </p:txEl>
                                          </p:spTgt>
                                        </p:tgtEl>
                                        <p:attrNameLst>
                                          <p:attrName>style.visibility</p:attrName>
                                        </p:attrNameLst>
                                      </p:cBhvr>
                                      <p:to>
                                        <p:strVal val="visible"/>
                                      </p:to>
                                    </p:set>
                                    <p:anim calcmode="lin" valueType="num">
                                      <p:cBhvr additive="base">
                                        <p:cTn id="7" dur="500" fill="hold"/>
                                        <p:tgtEl>
                                          <p:spTgt spid="1587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Prevention - </a:t>
            </a:r>
            <a:r>
              <a:rPr lang="en-US" altLang="en-US" sz="4500" dirty="0">
                <a:effectLst>
                  <a:outerShdw blurRad="38100" dist="38100" dir="2700000" algn="tl">
                    <a:srgbClr val="000000"/>
                  </a:outerShdw>
                </a:effectLst>
              </a:rPr>
              <a:t>$300</a:t>
            </a:r>
          </a:p>
        </p:txBody>
      </p:sp>
      <p:sp>
        <p:nvSpPr>
          <p:cNvPr id="159748"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59749"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300" dirty="0"/>
              <a:t>Name two high-risk behaviors</a:t>
            </a:r>
          </a:p>
        </p:txBody>
      </p:sp>
      <p:sp>
        <p:nvSpPr>
          <p:cNvPr id="159750"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Unprotected anal, oral or vaginal sex</a:t>
            </a:r>
          </a:p>
          <a:p>
            <a:pPr algn="ctr"/>
            <a:r>
              <a:rPr lang="en-US" altLang="en-US" sz="2700" dirty="0"/>
              <a:t>Sharing needles</a:t>
            </a:r>
          </a:p>
        </p:txBody>
      </p:sp>
    </p:spTree>
    <p:extLst>
      <p:ext uri="{BB962C8B-B14F-4D97-AF65-F5344CB8AC3E}">
        <p14:creationId xmlns:p14="http://schemas.microsoft.com/office/powerpoint/2010/main" val="208477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 calcmode="lin" valueType="num">
                                      <p:cBhvr additive="base">
                                        <p:cTn id="7" dur="5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50">
                                            <p:txEl>
                                              <p:pRg st="1" end="1"/>
                                            </p:txEl>
                                          </p:spTgt>
                                        </p:tgtEl>
                                        <p:attrNameLst>
                                          <p:attrName>style.visibility</p:attrName>
                                        </p:attrNameLst>
                                      </p:cBhvr>
                                      <p:to>
                                        <p:strVal val="visible"/>
                                      </p:to>
                                    </p:set>
                                    <p:anim calcmode="lin" valueType="num">
                                      <p:cBhvr additive="base">
                                        <p:cTn id="13" dur="5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5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Prevention - </a:t>
            </a:r>
            <a:r>
              <a:rPr lang="en-US" altLang="en-US" sz="4500" dirty="0">
                <a:effectLst>
                  <a:outerShdw blurRad="38100" dist="38100" dir="2700000" algn="tl">
                    <a:srgbClr val="000000"/>
                  </a:outerShdw>
                </a:effectLst>
              </a:rPr>
              <a:t>$400</a:t>
            </a:r>
          </a:p>
        </p:txBody>
      </p:sp>
      <p:sp>
        <p:nvSpPr>
          <p:cNvPr id="160772"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0773"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What is the most certain way to avoid contracting HIV or another STD?</a:t>
            </a:r>
          </a:p>
        </p:txBody>
      </p:sp>
      <p:sp>
        <p:nvSpPr>
          <p:cNvPr id="160774"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Abstinence</a:t>
            </a:r>
            <a:r>
              <a:rPr lang="en-US" altLang="en-US" sz="2100" dirty="0"/>
              <a:t> </a:t>
            </a:r>
          </a:p>
        </p:txBody>
      </p:sp>
    </p:spTree>
    <p:extLst>
      <p:ext uri="{BB962C8B-B14F-4D97-AF65-F5344CB8AC3E}">
        <p14:creationId xmlns:p14="http://schemas.microsoft.com/office/powerpoint/2010/main" val="21615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4">
                                            <p:txEl>
                                              <p:pRg st="0" end="0"/>
                                            </p:txEl>
                                          </p:spTgt>
                                        </p:tgtEl>
                                        <p:attrNameLst>
                                          <p:attrName>style.visibility</p:attrName>
                                        </p:attrNameLst>
                                      </p:cBhvr>
                                      <p:to>
                                        <p:strVal val="visible"/>
                                      </p:to>
                                    </p:set>
                                    <p:anim calcmode="lin" valueType="num">
                                      <p:cBhvr additive="base">
                                        <p:cTn id="7" dur="500" fill="hold"/>
                                        <p:tgtEl>
                                          <p:spTgt spid="1607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Prevention - </a:t>
            </a:r>
            <a:r>
              <a:rPr lang="en-US" altLang="en-US" sz="4050" dirty="0">
                <a:effectLst>
                  <a:outerShdw blurRad="38100" dist="38100" dir="2700000" algn="tl">
                    <a:srgbClr val="000000"/>
                  </a:outerShdw>
                </a:effectLst>
              </a:rPr>
              <a:t>$500</a:t>
            </a:r>
          </a:p>
        </p:txBody>
      </p:sp>
      <p:sp>
        <p:nvSpPr>
          <p:cNvPr id="16179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179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What are some safer sexual behaviors (that won’t transmit HIV)?</a:t>
            </a:r>
          </a:p>
        </p:txBody>
      </p:sp>
      <p:sp>
        <p:nvSpPr>
          <p:cNvPr id="161798" name="Rectangle 6"/>
          <p:cNvSpPr>
            <a:spLocks noChangeArrowheads="1"/>
          </p:cNvSpPr>
          <p:nvPr/>
        </p:nvSpPr>
        <p:spPr bwMode="auto">
          <a:xfrm>
            <a:off x="1485900" y="2571750"/>
            <a:ext cx="6172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Cuddling</a:t>
            </a:r>
          </a:p>
          <a:p>
            <a:pPr algn="ctr"/>
            <a:r>
              <a:rPr lang="en-US" altLang="en-US" sz="2700" dirty="0"/>
              <a:t>Massage</a:t>
            </a:r>
          </a:p>
          <a:p>
            <a:pPr algn="ctr"/>
            <a:r>
              <a:rPr lang="en-US" altLang="en-US" sz="2700" dirty="0"/>
              <a:t>Masturbation or Mutual Masturbation</a:t>
            </a:r>
          </a:p>
          <a:p>
            <a:pPr algn="ctr"/>
            <a:r>
              <a:rPr lang="en-US" altLang="en-US" sz="2700" dirty="0"/>
              <a:t>Fantasy</a:t>
            </a:r>
          </a:p>
        </p:txBody>
      </p:sp>
    </p:spTree>
    <p:extLst>
      <p:ext uri="{BB962C8B-B14F-4D97-AF65-F5344CB8AC3E}">
        <p14:creationId xmlns:p14="http://schemas.microsoft.com/office/powerpoint/2010/main" val="900092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xEl>
                                              <p:pRg st="0" end="0"/>
                                            </p:txEl>
                                          </p:spTgt>
                                        </p:tgtEl>
                                        <p:attrNameLst>
                                          <p:attrName>style.visibility</p:attrName>
                                        </p:attrNameLst>
                                      </p:cBhvr>
                                      <p:to>
                                        <p:strVal val="visible"/>
                                      </p:to>
                                    </p:set>
                                    <p:anim calcmode="lin" valueType="num">
                                      <p:cBhvr additive="base">
                                        <p:cTn id="7" dur="500" fill="hold"/>
                                        <p:tgtEl>
                                          <p:spTgt spid="1617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8">
                                            <p:txEl>
                                              <p:pRg st="1" end="1"/>
                                            </p:txEl>
                                          </p:spTgt>
                                        </p:tgtEl>
                                        <p:attrNameLst>
                                          <p:attrName>style.visibility</p:attrName>
                                        </p:attrNameLst>
                                      </p:cBhvr>
                                      <p:to>
                                        <p:strVal val="visible"/>
                                      </p:to>
                                    </p:set>
                                    <p:anim calcmode="lin" valueType="num">
                                      <p:cBhvr additive="base">
                                        <p:cTn id="13" dur="500" fill="hold"/>
                                        <p:tgtEl>
                                          <p:spTgt spid="1617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8">
                                            <p:txEl>
                                              <p:pRg st="2" end="2"/>
                                            </p:txEl>
                                          </p:spTgt>
                                        </p:tgtEl>
                                        <p:attrNameLst>
                                          <p:attrName>style.visibility</p:attrName>
                                        </p:attrNameLst>
                                      </p:cBhvr>
                                      <p:to>
                                        <p:strVal val="visible"/>
                                      </p:to>
                                    </p:set>
                                    <p:anim calcmode="lin" valueType="num">
                                      <p:cBhvr additive="base">
                                        <p:cTn id="19" dur="500" fill="hold"/>
                                        <p:tgtEl>
                                          <p:spTgt spid="1617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8">
                                            <p:txEl>
                                              <p:pRg st="3" end="3"/>
                                            </p:txEl>
                                          </p:spTgt>
                                        </p:tgtEl>
                                        <p:attrNameLst>
                                          <p:attrName>style.visibility</p:attrName>
                                        </p:attrNameLst>
                                      </p:cBhvr>
                                      <p:to>
                                        <p:strVal val="visible"/>
                                      </p:to>
                                    </p:set>
                                    <p:anim calcmode="lin" valueType="num">
                                      <p:cBhvr additive="base">
                                        <p:cTn id="25" dur="500" fill="hold"/>
                                        <p:tgtEl>
                                          <p:spTgt spid="1617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7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Transmission - </a:t>
            </a:r>
            <a:r>
              <a:rPr lang="en-US" altLang="en-US" sz="4500" dirty="0">
                <a:effectLst>
                  <a:outerShdw blurRad="38100" dist="38100" dir="2700000" algn="tl">
                    <a:srgbClr val="000000"/>
                  </a:outerShdw>
                </a:effectLst>
              </a:rPr>
              <a:t>$100</a:t>
            </a:r>
          </a:p>
        </p:txBody>
      </p:sp>
      <p:sp>
        <p:nvSpPr>
          <p:cNvPr id="162820"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2821"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Name two ways that HIV is transmitted</a:t>
            </a:r>
          </a:p>
        </p:txBody>
      </p:sp>
      <p:sp>
        <p:nvSpPr>
          <p:cNvPr id="162822" name="Rectangle 6"/>
          <p:cNvSpPr>
            <a:spLocks noChangeArrowheads="1"/>
          </p:cNvSpPr>
          <p:nvPr/>
        </p:nvSpPr>
        <p:spPr bwMode="auto">
          <a:xfrm>
            <a:off x="1485900" y="2686050"/>
            <a:ext cx="6172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Unprotected sex</a:t>
            </a:r>
          </a:p>
          <a:p>
            <a:pPr algn="ctr"/>
            <a:r>
              <a:rPr lang="en-US" altLang="en-US" sz="2400" dirty="0"/>
              <a:t>Sharing Needles</a:t>
            </a:r>
          </a:p>
          <a:p>
            <a:pPr algn="ctr"/>
            <a:r>
              <a:rPr lang="en-US" altLang="en-US" sz="2400" dirty="0"/>
              <a:t>Mother to Fetus (pregnancy, childbirth, breastfeeding)</a:t>
            </a:r>
          </a:p>
        </p:txBody>
      </p:sp>
    </p:spTree>
    <p:extLst>
      <p:ext uri="{BB962C8B-B14F-4D97-AF65-F5344CB8AC3E}">
        <p14:creationId xmlns:p14="http://schemas.microsoft.com/office/powerpoint/2010/main" val="900757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xEl>
                                              <p:pRg st="0" end="0"/>
                                            </p:txEl>
                                          </p:spTgt>
                                        </p:tgtEl>
                                        <p:attrNameLst>
                                          <p:attrName>style.visibility</p:attrName>
                                        </p:attrNameLst>
                                      </p:cBhvr>
                                      <p:to>
                                        <p:strVal val="visible"/>
                                      </p:to>
                                    </p:set>
                                    <p:anim calcmode="lin" valueType="num">
                                      <p:cBhvr additive="base">
                                        <p:cTn id="7" dur="500" fill="hold"/>
                                        <p:tgtEl>
                                          <p:spTgt spid="1628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2822">
                                            <p:txEl>
                                              <p:pRg st="1" end="1"/>
                                            </p:txEl>
                                          </p:spTgt>
                                        </p:tgtEl>
                                        <p:attrNameLst>
                                          <p:attrName>style.visibility</p:attrName>
                                        </p:attrNameLst>
                                      </p:cBhvr>
                                      <p:to>
                                        <p:strVal val="visible"/>
                                      </p:to>
                                    </p:set>
                                    <p:anim calcmode="lin" valueType="num">
                                      <p:cBhvr additive="base">
                                        <p:cTn id="13" dur="500" fill="hold"/>
                                        <p:tgtEl>
                                          <p:spTgt spid="1628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822">
                                            <p:txEl>
                                              <p:pRg st="2" end="2"/>
                                            </p:txEl>
                                          </p:spTgt>
                                        </p:tgtEl>
                                        <p:attrNameLst>
                                          <p:attrName>style.visibility</p:attrName>
                                        </p:attrNameLst>
                                      </p:cBhvr>
                                      <p:to>
                                        <p:strVal val="visible"/>
                                      </p:to>
                                    </p:set>
                                    <p:anim calcmode="lin" valueType="num">
                                      <p:cBhvr additive="base">
                                        <p:cTn id="19" dur="500" fill="hold"/>
                                        <p:tgtEl>
                                          <p:spTgt spid="1628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Transmission -</a:t>
            </a:r>
            <a:r>
              <a:rPr lang="en-US" altLang="en-US" sz="4500" dirty="0">
                <a:effectLst>
                  <a:outerShdw blurRad="38100" dist="38100" dir="2700000" algn="tl">
                    <a:srgbClr val="000000"/>
                  </a:outerShdw>
                </a:effectLst>
              </a:rPr>
              <a:t> $200</a:t>
            </a:r>
          </a:p>
        </p:txBody>
      </p:sp>
      <p:sp>
        <p:nvSpPr>
          <p:cNvPr id="16384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3845"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What are two ways that you cannot contract HIV?</a:t>
            </a:r>
          </a:p>
        </p:txBody>
      </p:sp>
      <p:sp>
        <p:nvSpPr>
          <p:cNvPr id="163846" name="Rectangle 6"/>
          <p:cNvSpPr>
            <a:spLocks noChangeArrowheads="1"/>
          </p:cNvSpPr>
          <p:nvPr/>
        </p:nvSpPr>
        <p:spPr bwMode="auto">
          <a:xfrm>
            <a:off x="1485900" y="2514600"/>
            <a:ext cx="6172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Sharing drinking glasses</a:t>
            </a:r>
          </a:p>
          <a:p>
            <a:pPr algn="ctr"/>
            <a:r>
              <a:rPr lang="en-US" altLang="en-US" sz="2400" dirty="0"/>
              <a:t>Touching</a:t>
            </a:r>
          </a:p>
          <a:p>
            <a:pPr algn="ctr"/>
            <a:r>
              <a:rPr lang="en-US" altLang="en-US" sz="2400" dirty="0"/>
              <a:t>Sitting in a classroom together</a:t>
            </a:r>
          </a:p>
          <a:p>
            <a:pPr algn="ctr"/>
            <a:r>
              <a:rPr lang="en-US" altLang="en-US" sz="2400" dirty="0"/>
              <a:t>Toilet seats</a:t>
            </a:r>
          </a:p>
          <a:p>
            <a:pPr algn="ctr"/>
            <a:r>
              <a:rPr lang="en-US" altLang="en-US" sz="2400" dirty="0"/>
              <a:t>Casual contact</a:t>
            </a:r>
          </a:p>
        </p:txBody>
      </p:sp>
    </p:spTree>
    <p:extLst>
      <p:ext uri="{BB962C8B-B14F-4D97-AF65-F5344CB8AC3E}">
        <p14:creationId xmlns:p14="http://schemas.microsoft.com/office/powerpoint/2010/main" val="3053497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xEl>
                                              <p:pRg st="0" end="0"/>
                                            </p:txEl>
                                          </p:spTgt>
                                        </p:tgtEl>
                                        <p:attrNameLst>
                                          <p:attrName>style.visibility</p:attrName>
                                        </p:attrNameLst>
                                      </p:cBhvr>
                                      <p:to>
                                        <p:strVal val="visible"/>
                                      </p:to>
                                    </p:set>
                                    <p:anim calcmode="lin" valueType="num">
                                      <p:cBhvr additive="base">
                                        <p:cTn id="7" dur="500" fill="hold"/>
                                        <p:tgtEl>
                                          <p:spTgt spid="163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46">
                                            <p:txEl>
                                              <p:pRg st="1" end="1"/>
                                            </p:txEl>
                                          </p:spTgt>
                                        </p:tgtEl>
                                        <p:attrNameLst>
                                          <p:attrName>style.visibility</p:attrName>
                                        </p:attrNameLst>
                                      </p:cBhvr>
                                      <p:to>
                                        <p:strVal val="visible"/>
                                      </p:to>
                                    </p:set>
                                    <p:anim calcmode="lin" valueType="num">
                                      <p:cBhvr additive="base">
                                        <p:cTn id="13" dur="500" fill="hold"/>
                                        <p:tgtEl>
                                          <p:spTgt spid="1638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6">
                                            <p:txEl>
                                              <p:pRg st="2" end="2"/>
                                            </p:txEl>
                                          </p:spTgt>
                                        </p:tgtEl>
                                        <p:attrNameLst>
                                          <p:attrName>style.visibility</p:attrName>
                                        </p:attrNameLst>
                                      </p:cBhvr>
                                      <p:to>
                                        <p:strVal val="visible"/>
                                      </p:to>
                                    </p:set>
                                    <p:anim calcmode="lin" valueType="num">
                                      <p:cBhvr additive="base">
                                        <p:cTn id="19" dur="500" fill="hold"/>
                                        <p:tgtEl>
                                          <p:spTgt spid="1638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6">
                                            <p:txEl>
                                              <p:pRg st="3" end="3"/>
                                            </p:txEl>
                                          </p:spTgt>
                                        </p:tgtEl>
                                        <p:attrNameLst>
                                          <p:attrName>style.visibility</p:attrName>
                                        </p:attrNameLst>
                                      </p:cBhvr>
                                      <p:to>
                                        <p:strVal val="visible"/>
                                      </p:to>
                                    </p:set>
                                    <p:anim calcmode="lin" valueType="num">
                                      <p:cBhvr additive="base">
                                        <p:cTn id="25" dur="500" fill="hold"/>
                                        <p:tgtEl>
                                          <p:spTgt spid="1638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46">
                                            <p:txEl>
                                              <p:pRg st="4" end="4"/>
                                            </p:txEl>
                                          </p:spTgt>
                                        </p:tgtEl>
                                        <p:attrNameLst>
                                          <p:attrName>style.visibility</p:attrName>
                                        </p:attrNameLst>
                                      </p:cBhvr>
                                      <p:to>
                                        <p:strVal val="visible"/>
                                      </p:to>
                                    </p:set>
                                    <p:anim calcmode="lin" valueType="num">
                                      <p:cBhvr additive="base">
                                        <p:cTn id="31" dur="500" fill="hold"/>
                                        <p:tgtEl>
                                          <p:spTgt spid="1638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Transmission - </a:t>
            </a:r>
            <a:r>
              <a:rPr lang="en-US" altLang="en-US" sz="4500" dirty="0">
                <a:effectLst>
                  <a:outerShdw blurRad="38100" dist="38100" dir="2700000" algn="tl">
                    <a:srgbClr val="000000"/>
                  </a:outerShdw>
                </a:effectLst>
              </a:rPr>
              <a:t>$300</a:t>
            </a:r>
          </a:p>
        </p:txBody>
      </p:sp>
      <p:sp>
        <p:nvSpPr>
          <p:cNvPr id="164868"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4869"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Name two body fluids through which HIV is transmitted</a:t>
            </a:r>
          </a:p>
        </p:txBody>
      </p:sp>
      <p:sp>
        <p:nvSpPr>
          <p:cNvPr id="164870" name="Rectangle 6"/>
          <p:cNvSpPr>
            <a:spLocks noChangeArrowheads="1"/>
          </p:cNvSpPr>
          <p:nvPr/>
        </p:nvSpPr>
        <p:spPr bwMode="auto">
          <a:xfrm>
            <a:off x="1485900" y="2686050"/>
            <a:ext cx="6172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Blood</a:t>
            </a:r>
          </a:p>
          <a:p>
            <a:pPr algn="ctr"/>
            <a:r>
              <a:rPr lang="en-US" altLang="en-US" sz="2400" dirty="0"/>
              <a:t>Semen/Pre-ejaculation</a:t>
            </a:r>
          </a:p>
          <a:p>
            <a:pPr algn="ctr"/>
            <a:r>
              <a:rPr lang="en-US" altLang="en-US" sz="2400" dirty="0"/>
              <a:t>Vaginal secretions</a:t>
            </a:r>
          </a:p>
          <a:p>
            <a:pPr algn="ctr"/>
            <a:r>
              <a:rPr lang="en-US" altLang="en-US" sz="2400" dirty="0"/>
              <a:t>Rectal fluid</a:t>
            </a:r>
          </a:p>
          <a:p>
            <a:pPr algn="ctr"/>
            <a:r>
              <a:rPr lang="en-US" altLang="en-US" sz="2400" dirty="0"/>
              <a:t>Breast milk</a:t>
            </a:r>
          </a:p>
        </p:txBody>
      </p:sp>
    </p:spTree>
    <p:extLst>
      <p:ext uri="{BB962C8B-B14F-4D97-AF65-F5344CB8AC3E}">
        <p14:creationId xmlns:p14="http://schemas.microsoft.com/office/powerpoint/2010/main" val="2038971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xEl>
                                              <p:pRg st="0" end="0"/>
                                            </p:txEl>
                                          </p:spTgt>
                                        </p:tgtEl>
                                        <p:attrNameLst>
                                          <p:attrName>style.visibility</p:attrName>
                                        </p:attrNameLst>
                                      </p:cBhvr>
                                      <p:to>
                                        <p:strVal val="visible"/>
                                      </p:to>
                                    </p:set>
                                    <p:anim calcmode="lin" valueType="num">
                                      <p:cBhvr additive="base">
                                        <p:cTn id="7" dur="500" fill="hold"/>
                                        <p:tgtEl>
                                          <p:spTgt spid="164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70">
                                            <p:txEl>
                                              <p:pRg st="1" end="1"/>
                                            </p:txEl>
                                          </p:spTgt>
                                        </p:tgtEl>
                                        <p:attrNameLst>
                                          <p:attrName>style.visibility</p:attrName>
                                        </p:attrNameLst>
                                      </p:cBhvr>
                                      <p:to>
                                        <p:strVal val="visible"/>
                                      </p:to>
                                    </p:set>
                                    <p:anim calcmode="lin" valueType="num">
                                      <p:cBhvr additive="base">
                                        <p:cTn id="13" dur="500" fill="hold"/>
                                        <p:tgtEl>
                                          <p:spTgt spid="1648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70">
                                            <p:txEl>
                                              <p:pRg st="2" end="2"/>
                                            </p:txEl>
                                          </p:spTgt>
                                        </p:tgtEl>
                                        <p:attrNameLst>
                                          <p:attrName>style.visibility</p:attrName>
                                        </p:attrNameLst>
                                      </p:cBhvr>
                                      <p:to>
                                        <p:strVal val="visible"/>
                                      </p:to>
                                    </p:set>
                                    <p:anim calcmode="lin" valueType="num">
                                      <p:cBhvr additive="base">
                                        <p:cTn id="19" dur="500" fill="hold"/>
                                        <p:tgtEl>
                                          <p:spTgt spid="1648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4870">
                                            <p:txEl>
                                              <p:pRg st="3" end="3"/>
                                            </p:txEl>
                                          </p:spTgt>
                                        </p:tgtEl>
                                        <p:attrNameLst>
                                          <p:attrName>style.visibility</p:attrName>
                                        </p:attrNameLst>
                                      </p:cBhvr>
                                      <p:to>
                                        <p:strVal val="visible"/>
                                      </p:to>
                                    </p:set>
                                    <p:anim calcmode="lin" valueType="num">
                                      <p:cBhvr additive="base">
                                        <p:cTn id="25" dur="500" fill="hold"/>
                                        <p:tgtEl>
                                          <p:spTgt spid="1648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8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4870">
                                            <p:txEl>
                                              <p:pRg st="4" end="4"/>
                                            </p:txEl>
                                          </p:spTgt>
                                        </p:tgtEl>
                                        <p:attrNameLst>
                                          <p:attrName>style.visibility</p:attrName>
                                        </p:attrNameLst>
                                      </p:cBhvr>
                                      <p:to>
                                        <p:strVal val="visible"/>
                                      </p:to>
                                    </p:set>
                                    <p:anim calcmode="lin" valueType="num">
                                      <p:cBhvr additive="base">
                                        <p:cTn id="31" dur="500" fill="hold"/>
                                        <p:tgtEl>
                                          <p:spTgt spid="1648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48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Transmission - </a:t>
            </a:r>
            <a:r>
              <a:rPr lang="en-US" altLang="en-US" sz="4500" dirty="0">
                <a:effectLst>
                  <a:outerShdw blurRad="38100" dist="38100" dir="2700000" algn="tl">
                    <a:srgbClr val="000000"/>
                  </a:outerShdw>
                </a:effectLst>
              </a:rPr>
              <a:t>$400</a:t>
            </a:r>
          </a:p>
        </p:txBody>
      </p:sp>
      <p:sp>
        <p:nvSpPr>
          <p:cNvPr id="165892"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5893"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r>
              <a:rPr lang="en-US" altLang="en-US" sz="2250" dirty="0"/>
              <a:t>How were most children with HIV infected?</a:t>
            </a:r>
          </a:p>
        </p:txBody>
      </p:sp>
      <p:sp>
        <p:nvSpPr>
          <p:cNvPr id="165894"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During pregnancy</a:t>
            </a:r>
          </a:p>
          <a:p>
            <a:pPr algn="ctr"/>
            <a:r>
              <a:rPr lang="en-US" altLang="en-US" sz="2700" dirty="0"/>
              <a:t>At birth</a:t>
            </a:r>
          </a:p>
          <a:p>
            <a:pPr algn="ctr"/>
            <a:r>
              <a:rPr lang="en-US" altLang="en-US" sz="2700" dirty="0"/>
              <a:t>Through breast milk</a:t>
            </a:r>
          </a:p>
        </p:txBody>
      </p:sp>
    </p:spTree>
    <p:extLst>
      <p:ext uri="{BB962C8B-B14F-4D97-AF65-F5344CB8AC3E}">
        <p14:creationId xmlns:p14="http://schemas.microsoft.com/office/powerpoint/2010/main" val="235249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xEl>
                                              <p:pRg st="0" end="0"/>
                                            </p:txEl>
                                          </p:spTgt>
                                        </p:tgtEl>
                                        <p:attrNameLst>
                                          <p:attrName>style.visibility</p:attrName>
                                        </p:attrNameLst>
                                      </p:cBhvr>
                                      <p:to>
                                        <p:strVal val="visible"/>
                                      </p:to>
                                    </p:set>
                                    <p:anim calcmode="lin" valueType="num">
                                      <p:cBhvr additive="base">
                                        <p:cTn id="7" dur="500" fill="hold"/>
                                        <p:tgtEl>
                                          <p:spTgt spid="1658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894">
                                            <p:txEl>
                                              <p:pRg st="1" end="1"/>
                                            </p:txEl>
                                          </p:spTgt>
                                        </p:tgtEl>
                                        <p:attrNameLst>
                                          <p:attrName>style.visibility</p:attrName>
                                        </p:attrNameLst>
                                      </p:cBhvr>
                                      <p:to>
                                        <p:strVal val="visible"/>
                                      </p:to>
                                    </p:set>
                                    <p:anim calcmode="lin" valueType="num">
                                      <p:cBhvr additive="base">
                                        <p:cTn id="13" dur="500" fill="hold"/>
                                        <p:tgtEl>
                                          <p:spTgt spid="1658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5894">
                                            <p:txEl>
                                              <p:pRg st="2" end="2"/>
                                            </p:txEl>
                                          </p:spTgt>
                                        </p:tgtEl>
                                        <p:attrNameLst>
                                          <p:attrName>style.visibility</p:attrName>
                                        </p:attrNameLst>
                                      </p:cBhvr>
                                      <p:to>
                                        <p:strVal val="visible"/>
                                      </p:to>
                                    </p:set>
                                    <p:anim calcmode="lin" valueType="num">
                                      <p:cBhvr additive="base">
                                        <p:cTn id="19" dur="500" fill="hold"/>
                                        <p:tgtEl>
                                          <p:spTgt spid="1658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dirty="0"/>
          </a:p>
          <a:p>
            <a:pPr marL="0" lvl="0" indent="0" algn="l" rtl="0">
              <a:lnSpc>
                <a:spcPct val="100000"/>
              </a:lnSpc>
              <a:spcBef>
                <a:spcPts val="1600"/>
              </a:spcBef>
              <a:spcAft>
                <a:spcPts val="1600"/>
              </a:spcAft>
              <a:buNone/>
            </a:pPr>
            <a:r>
              <a:rPr lang="en" sz="2700" dirty="0"/>
              <a:t>Before we start our last module, do you have any thoughts, feelings, reactions, or questions about how to use condoms and make condoms fun?</a:t>
            </a:r>
            <a:endParaRPr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Transmission - </a:t>
            </a:r>
            <a:r>
              <a:rPr lang="en-US" altLang="en-US" sz="4500" dirty="0">
                <a:effectLst>
                  <a:outerShdw blurRad="38100" dist="38100" dir="2700000" algn="tl">
                    <a:srgbClr val="000000"/>
                  </a:outerShdw>
                </a:effectLst>
              </a:rPr>
              <a:t>$500</a:t>
            </a:r>
          </a:p>
        </p:txBody>
      </p:sp>
      <p:sp>
        <p:nvSpPr>
          <p:cNvPr id="16691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691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Why is early treatment for HIV important?</a:t>
            </a:r>
          </a:p>
        </p:txBody>
      </p:sp>
      <p:sp>
        <p:nvSpPr>
          <p:cNvPr id="166918" name="Rectangle 6"/>
          <p:cNvSpPr>
            <a:spLocks noChangeArrowheads="1"/>
          </p:cNvSpPr>
          <p:nvPr/>
        </p:nvSpPr>
        <p:spPr bwMode="auto">
          <a:xfrm>
            <a:off x="1485900" y="2686050"/>
            <a:ext cx="6172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100" dirty="0"/>
              <a:t>So you can start treatment and stay healthy. </a:t>
            </a:r>
          </a:p>
          <a:p>
            <a:pPr algn="ctr"/>
            <a:r>
              <a:rPr lang="en-US" altLang="en-US" sz="2100" dirty="0"/>
              <a:t>So you do not spread HIV to others</a:t>
            </a:r>
          </a:p>
          <a:p>
            <a:pPr marL="0" indent="0" algn="ctr">
              <a:buNone/>
            </a:pPr>
            <a:endParaRPr lang="en-US" altLang="en-US" sz="2100" dirty="0"/>
          </a:p>
          <a:p>
            <a:pPr algn="ctr"/>
            <a:endParaRPr lang="en-US" altLang="en-US" sz="2100" dirty="0"/>
          </a:p>
        </p:txBody>
      </p:sp>
    </p:spTree>
    <p:extLst>
      <p:ext uri="{BB962C8B-B14F-4D97-AF65-F5344CB8AC3E}">
        <p14:creationId xmlns:p14="http://schemas.microsoft.com/office/powerpoint/2010/main" val="347749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xEl>
                                              <p:pRg st="0" end="0"/>
                                            </p:txEl>
                                          </p:spTgt>
                                        </p:tgtEl>
                                        <p:attrNameLst>
                                          <p:attrName>style.visibility</p:attrName>
                                        </p:attrNameLst>
                                      </p:cBhvr>
                                      <p:to>
                                        <p:strVal val="visible"/>
                                      </p:to>
                                    </p:set>
                                    <p:anim calcmode="lin" valueType="num">
                                      <p:cBhvr additive="base">
                                        <p:cTn id="7" dur="500" fill="hold"/>
                                        <p:tgtEl>
                                          <p:spTgt spid="1669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8">
                                            <p:txEl>
                                              <p:pRg st="1" end="1"/>
                                            </p:txEl>
                                          </p:spTgt>
                                        </p:tgtEl>
                                        <p:attrNameLst>
                                          <p:attrName>style.visibility</p:attrName>
                                        </p:attrNameLst>
                                      </p:cBhvr>
                                      <p:to>
                                        <p:strVal val="visible"/>
                                      </p:to>
                                    </p:set>
                                    <p:anim calcmode="lin" valueType="num">
                                      <p:cBhvr additive="base">
                                        <p:cTn id="13" dur="500" fill="hold"/>
                                        <p:tgtEl>
                                          <p:spTgt spid="1669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69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Condoms - </a:t>
            </a:r>
            <a:r>
              <a:rPr lang="en-US" altLang="en-US" sz="4500" dirty="0">
                <a:effectLst>
                  <a:outerShdw blurRad="38100" dist="38100" dir="2700000" algn="tl">
                    <a:srgbClr val="000000"/>
                  </a:outerShdw>
                </a:effectLst>
              </a:rPr>
              <a:t>$100</a:t>
            </a:r>
          </a:p>
        </p:txBody>
      </p:sp>
      <p:sp>
        <p:nvSpPr>
          <p:cNvPr id="167940"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7941"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What material should condoms be made of to help protect against HIV and other STD infections?</a:t>
            </a:r>
          </a:p>
        </p:txBody>
      </p:sp>
      <p:sp>
        <p:nvSpPr>
          <p:cNvPr id="167942"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Latex, polyurethane or </a:t>
            </a:r>
            <a:r>
              <a:rPr lang="en-US" altLang="en-US" sz="2700" dirty="0" err="1"/>
              <a:t>polyisoprene</a:t>
            </a:r>
            <a:endParaRPr lang="en-US" altLang="en-US" sz="2700" dirty="0"/>
          </a:p>
        </p:txBody>
      </p:sp>
    </p:spTree>
    <p:extLst>
      <p:ext uri="{BB962C8B-B14F-4D97-AF65-F5344CB8AC3E}">
        <p14:creationId xmlns:p14="http://schemas.microsoft.com/office/powerpoint/2010/main" val="249648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42">
                                            <p:txEl>
                                              <p:pRg st="0" end="0"/>
                                            </p:txEl>
                                          </p:spTgt>
                                        </p:tgtEl>
                                        <p:attrNameLst>
                                          <p:attrName>style.visibility</p:attrName>
                                        </p:attrNameLst>
                                      </p:cBhvr>
                                      <p:to>
                                        <p:strVal val="visible"/>
                                      </p:to>
                                    </p:set>
                                    <p:anim calcmode="lin" valueType="num">
                                      <p:cBhvr additive="base">
                                        <p:cTn id="7" dur="500" fill="hold"/>
                                        <p:tgtEl>
                                          <p:spTgt spid="1679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Condoms - </a:t>
            </a:r>
            <a:r>
              <a:rPr lang="en-US" altLang="en-US" sz="4500" dirty="0">
                <a:effectLst>
                  <a:outerShdw blurRad="38100" dist="38100" dir="2700000" algn="tl">
                    <a:srgbClr val="000000"/>
                  </a:outerShdw>
                </a:effectLst>
              </a:rPr>
              <a:t>$200</a:t>
            </a:r>
          </a:p>
        </p:txBody>
      </p:sp>
      <p:sp>
        <p:nvSpPr>
          <p:cNvPr id="16896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8965"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What should you put on a condom during vaginal or anal intercourse?</a:t>
            </a:r>
          </a:p>
        </p:txBody>
      </p:sp>
      <p:sp>
        <p:nvSpPr>
          <p:cNvPr id="168966"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175" dirty="0"/>
              <a:t>Water-based lubricant (K-Y Jelly or </a:t>
            </a:r>
            <a:r>
              <a:rPr lang="en-US" altLang="en-US" sz="2175" dirty="0" err="1"/>
              <a:t>Astroglide</a:t>
            </a:r>
            <a:r>
              <a:rPr lang="en-US" altLang="en-US" sz="2175" dirty="0"/>
              <a:t>)</a:t>
            </a:r>
          </a:p>
        </p:txBody>
      </p:sp>
    </p:spTree>
    <p:extLst>
      <p:ext uri="{BB962C8B-B14F-4D97-AF65-F5344CB8AC3E}">
        <p14:creationId xmlns:p14="http://schemas.microsoft.com/office/powerpoint/2010/main" val="85408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6">
                                            <p:txEl>
                                              <p:pRg st="0" end="0"/>
                                            </p:txEl>
                                          </p:spTgt>
                                        </p:tgtEl>
                                        <p:attrNameLst>
                                          <p:attrName>style.visibility</p:attrName>
                                        </p:attrNameLst>
                                      </p:cBhvr>
                                      <p:to>
                                        <p:strVal val="visible"/>
                                      </p:to>
                                    </p:set>
                                    <p:anim calcmode="lin" valueType="num">
                                      <p:cBhvr additive="base">
                                        <p:cTn id="7" dur="500" fill="hold"/>
                                        <p:tgtEl>
                                          <p:spTgt spid="1689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Condoms - </a:t>
            </a:r>
            <a:r>
              <a:rPr lang="en-US" altLang="en-US" sz="4500" dirty="0">
                <a:effectLst>
                  <a:outerShdw blurRad="38100" dist="38100" dir="2700000" algn="tl">
                    <a:srgbClr val="000000"/>
                  </a:outerShdw>
                </a:effectLst>
              </a:rPr>
              <a:t>$300</a:t>
            </a:r>
          </a:p>
        </p:txBody>
      </p:sp>
      <p:sp>
        <p:nvSpPr>
          <p:cNvPr id="169988"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69989" name="Rectangle 5"/>
          <p:cNvSpPr>
            <a:spLocks noChangeArrowheads="1"/>
          </p:cNvSpPr>
          <p:nvPr/>
        </p:nvSpPr>
        <p:spPr bwMode="auto">
          <a:xfrm>
            <a:off x="1143000" y="1200150"/>
            <a:ext cx="66865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What types of lubricant should never be used with male condoms?</a:t>
            </a:r>
          </a:p>
        </p:txBody>
      </p:sp>
      <p:sp>
        <p:nvSpPr>
          <p:cNvPr id="169990"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Oil based (Vaseline, baby oil etc.)</a:t>
            </a:r>
          </a:p>
        </p:txBody>
      </p:sp>
    </p:spTree>
    <p:extLst>
      <p:ext uri="{BB962C8B-B14F-4D97-AF65-F5344CB8AC3E}">
        <p14:creationId xmlns:p14="http://schemas.microsoft.com/office/powerpoint/2010/main" val="118157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90">
                                            <p:txEl>
                                              <p:pRg st="0" end="0"/>
                                            </p:txEl>
                                          </p:spTgt>
                                        </p:tgtEl>
                                        <p:attrNameLst>
                                          <p:attrName>style.visibility</p:attrName>
                                        </p:attrNameLst>
                                      </p:cBhvr>
                                      <p:to>
                                        <p:strVal val="visible"/>
                                      </p:to>
                                    </p:set>
                                    <p:anim calcmode="lin" valueType="num">
                                      <p:cBhvr additive="base">
                                        <p:cTn id="7" dur="500" fill="hold"/>
                                        <p:tgtEl>
                                          <p:spTgt spid="1699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Condoms - </a:t>
            </a:r>
            <a:r>
              <a:rPr lang="en-US" altLang="en-US" sz="4500" dirty="0">
                <a:effectLst>
                  <a:outerShdw blurRad="38100" dist="38100" dir="2700000" algn="tl">
                    <a:srgbClr val="000000"/>
                  </a:outerShdw>
                </a:effectLst>
              </a:rPr>
              <a:t>$400</a:t>
            </a:r>
          </a:p>
        </p:txBody>
      </p:sp>
      <p:sp>
        <p:nvSpPr>
          <p:cNvPr id="171012"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1013"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marL="0" indent="0" algn="ctr">
              <a:buNone/>
            </a:pPr>
            <a:r>
              <a:rPr lang="en-US" altLang="en-US" sz="2400" dirty="0"/>
              <a:t>Which gender buys almost half of all condoms sold in the U.S.?</a:t>
            </a:r>
          </a:p>
        </p:txBody>
      </p:sp>
      <p:sp>
        <p:nvSpPr>
          <p:cNvPr id="171014"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3000" dirty="0"/>
              <a:t>Women</a:t>
            </a:r>
          </a:p>
        </p:txBody>
      </p:sp>
    </p:spTree>
    <p:extLst>
      <p:ext uri="{BB962C8B-B14F-4D97-AF65-F5344CB8AC3E}">
        <p14:creationId xmlns:p14="http://schemas.microsoft.com/office/powerpoint/2010/main" val="190150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xEl>
                                              <p:pRg st="0" end="0"/>
                                            </p:txEl>
                                          </p:spTgt>
                                        </p:tgtEl>
                                        <p:attrNameLst>
                                          <p:attrName>style.visibility</p:attrName>
                                        </p:attrNameLst>
                                      </p:cBhvr>
                                      <p:to>
                                        <p:strVal val="visible"/>
                                      </p:to>
                                    </p:set>
                                    <p:anim calcmode="lin" valueType="num">
                                      <p:cBhvr additive="base">
                                        <p:cTn id="7" dur="500" fill="hold"/>
                                        <p:tgtEl>
                                          <p:spTgt spid="1710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Condoms - </a:t>
            </a:r>
            <a:r>
              <a:rPr lang="en-US" altLang="en-US" sz="4500" dirty="0">
                <a:effectLst>
                  <a:outerShdw blurRad="38100" dist="38100" dir="2700000" algn="tl">
                    <a:srgbClr val="000000"/>
                  </a:outerShdw>
                </a:effectLst>
              </a:rPr>
              <a:t>$500</a:t>
            </a:r>
          </a:p>
        </p:txBody>
      </p:sp>
      <p:sp>
        <p:nvSpPr>
          <p:cNvPr id="17203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203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100" dirty="0"/>
              <a:t>When do you remove a used male condom?</a:t>
            </a:r>
          </a:p>
        </p:txBody>
      </p:sp>
      <p:sp>
        <p:nvSpPr>
          <p:cNvPr id="172038"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100" dirty="0"/>
              <a:t>After ejaculation, but before the penis gets soft</a:t>
            </a:r>
          </a:p>
        </p:txBody>
      </p:sp>
    </p:spTree>
    <p:extLst>
      <p:ext uri="{BB962C8B-B14F-4D97-AF65-F5344CB8AC3E}">
        <p14:creationId xmlns:p14="http://schemas.microsoft.com/office/powerpoint/2010/main" val="3502081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38">
                                            <p:txEl>
                                              <p:pRg st="0" end="0"/>
                                            </p:txEl>
                                          </p:spTgt>
                                        </p:tgtEl>
                                        <p:attrNameLst>
                                          <p:attrName>style.visibility</p:attrName>
                                        </p:attrNameLst>
                                      </p:cBhvr>
                                      <p:to>
                                        <p:strVal val="visible"/>
                                      </p:to>
                                    </p:set>
                                    <p:anim calcmode="lin" valueType="num">
                                      <p:cBhvr additive="base">
                                        <p:cTn id="7" dur="500" fill="hold"/>
                                        <p:tgtEl>
                                          <p:spTgt spid="1720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True or False - </a:t>
            </a:r>
            <a:r>
              <a:rPr lang="en-US" altLang="en-US" sz="4500" dirty="0">
                <a:effectLst>
                  <a:outerShdw blurRad="38100" dist="38100" dir="2700000" algn="tl">
                    <a:srgbClr val="000000"/>
                  </a:outerShdw>
                </a:effectLst>
              </a:rPr>
              <a:t>$100</a:t>
            </a:r>
          </a:p>
        </p:txBody>
      </p:sp>
      <p:sp>
        <p:nvSpPr>
          <p:cNvPr id="173060"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3061"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700" dirty="0"/>
              <a:t>Condoms can be reused.</a:t>
            </a:r>
          </a:p>
        </p:txBody>
      </p:sp>
      <p:sp>
        <p:nvSpPr>
          <p:cNvPr id="173062"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FALSE</a:t>
            </a:r>
          </a:p>
        </p:txBody>
      </p:sp>
    </p:spTree>
    <p:extLst>
      <p:ext uri="{BB962C8B-B14F-4D97-AF65-F5344CB8AC3E}">
        <p14:creationId xmlns:p14="http://schemas.microsoft.com/office/powerpoint/2010/main" val="1359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2">
                                            <p:txEl>
                                              <p:pRg st="0" end="0"/>
                                            </p:txEl>
                                          </p:spTgt>
                                        </p:tgtEl>
                                        <p:attrNameLst>
                                          <p:attrName>style.visibility</p:attrName>
                                        </p:attrNameLst>
                                      </p:cBhvr>
                                      <p:to>
                                        <p:strVal val="visible"/>
                                      </p:to>
                                    </p:set>
                                    <p:anim calcmode="lin" valueType="num">
                                      <p:cBhvr additive="base">
                                        <p:cTn id="7" dur="500" fill="hold"/>
                                        <p:tgtEl>
                                          <p:spTgt spid="1730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True or False - </a:t>
            </a:r>
            <a:r>
              <a:rPr lang="en-US" altLang="en-US" sz="4050" dirty="0">
                <a:effectLst>
                  <a:outerShdw blurRad="38100" dist="38100" dir="2700000" algn="tl">
                    <a:srgbClr val="000000"/>
                  </a:outerShdw>
                </a:effectLst>
              </a:rPr>
              <a:t>$200</a:t>
            </a:r>
          </a:p>
        </p:txBody>
      </p:sp>
      <p:sp>
        <p:nvSpPr>
          <p:cNvPr id="174084"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4085"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The penis should be erect (hard) when the condom is put on.</a:t>
            </a:r>
          </a:p>
        </p:txBody>
      </p:sp>
      <p:sp>
        <p:nvSpPr>
          <p:cNvPr id="174086"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TRUE</a:t>
            </a:r>
          </a:p>
        </p:txBody>
      </p:sp>
    </p:spTree>
    <p:extLst>
      <p:ext uri="{BB962C8B-B14F-4D97-AF65-F5344CB8AC3E}">
        <p14:creationId xmlns:p14="http://schemas.microsoft.com/office/powerpoint/2010/main" val="369821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6">
                                            <p:txEl>
                                              <p:pRg st="0" end="0"/>
                                            </p:txEl>
                                          </p:spTgt>
                                        </p:tgtEl>
                                        <p:attrNameLst>
                                          <p:attrName>style.visibility</p:attrName>
                                        </p:attrNameLst>
                                      </p:cBhvr>
                                      <p:to>
                                        <p:strVal val="visible"/>
                                      </p:to>
                                    </p:set>
                                    <p:anim calcmode="lin" valueType="num">
                                      <p:cBhvr additive="base">
                                        <p:cTn id="7" dur="500" fill="hold"/>
                                        <p:tgtEl>
                                          <p:spTgt spid="174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True or False - </a:t>
            </a:r>
            <a:r>
              <a:rPr lang="en-US" altLang="en-US" sz="4500" dirty="0">
                <a:effectLst>
                  <a:outerShdw blurRad="38100" dist="38100" dir="2700000" algn="tl">
                    <a:srgbClr val="000000"/>
                  </a:outerShdw>
                </a:effectLst>
              </a:rPr>
              <a:t>$300</a:t>
            </a:r>
          </a:p>
        </p:txBody>
      </p:sp>
      <p:sp>
        <p:nvSpPr>
          <p:cNvPr id="175108"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5109"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r>
              <a:rPr lang="en-US" altLang="en-US" sz="2100" dirty="0"/>
              <a:t>The condom should be completely unrolled before it is placed on the penis.</a:t>
            </a:r>
          </a:p>
        </p:txBody>
      </p:sp>
      <p:sp>
        <p:nvSpPr>
          <p:cNvPr id="175110"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FALSE</a:t>
            </a:r>
          </a:p>
        </p:txBody>
      </p:sp>
    </p:spTree>
    <p:extLst>
      <p:ext uri="{BB962C8B-B14F-4D97-AF65-F5344CB8AC3E}">
        <p14:creationId xmlns:p14="http://schemas.microsoft.com/office/powerpoint/2010/main" val="133541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additive="base">
                                        <p:cTn id="7" dur="500" fill="hold"/>
                                        <p:tgtEl>
                                          <p:spTgt spid="1751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True or False - </a:t>
            </a:r>
            <a:r>
              <a:rPr lang="en-US" altLang="en-US" sz="4500" dirty="0">
                <a:effectLst>
                  <a:outerShdw blurRad="38100" dist="38100" dir="2700000" algn="tl">
                    <a:srgbClr val="000000"/>
                  </a:outerShdw>
                </a:effectLst>
              </a:rPr>
              <a:t>$400</a:t>
            </a:r>
          </a:p>
        </p:txBody>
      </p:sp>
      <p:sp>
        <p:nvSpPr>
          <p:cNvPr id="176132"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6133"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100" dirty="0"/>
              <a:t>When a condom is placed on the penis some space should be left at the tip of the condom. </a:t>
            </a:r>
          </a:p>
        </p:txBody>
      </p:sp>
      <p:sp>
        <p:nvSpPr>
          <p:cNvPr id="176134"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TRUE</a:t>
            </a:r>
          </a:p>
        </p:txBody>
      </p:sp>
    </p:spTree>
    <p:extLst>
      <p:ext uri="{BB962C8B-B14F-4D97-AF65-F5344CB8AC3E}">
        <p14:creationId xmlns:p14="http://schemas.microsoft.com/office/powerpoint/2010/main" val="1255639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4">
                                            <p:txEl>
                                              <p:pRg st="0" end="0"/>
                                            </p:txEl>
                                          </p:spTgt>
                                        </p:tgtEl>
                                        <p:attrNameLst>
                                          <p:attrName>style.visibility</p:attrName>
                                        </p:attrNameLst>
                                      </p:cBhvr>
                                      <p:to>
                                        <p:strVal val="visible"/>
                                      </p:to>
                                    </p:set>
                                    <p:anim calcmode="lin" valueType="num">
                                      <p:cBhvr additive="base">
                                        <p:cTn id="7" dur="500" fill="hold"/>
                                        <p:tgtEl>
                                          <p:spTgt spid="176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Activity B. “What to say if my partner says…”</a:t>
            </a:r>
            <a:endParaRPr dirty="0"/>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700" dirty="0"/>
          </a:p>
          <a:p>
            <a:pPr marL="0" lvl="0" indent="0" algn="l" rtl="0">
              <a:spcBef>
                <a:spcPts val="1600"/>
              </a:spcBef>
              <a:spcAft>
                <a:spcPts val="1600"/>
              </a:spcAft>
              <a:buNone/>
            </a:pPr>
            <a:r>
              <a:rPr lang="en" sz="2700" dirty="0"/>
              <a:t>Let’s brainstorm excuses for not wanting to use a condom. Write your ideas in the chat box!</a:t>
            </a:r>
            <a:endParaRPr sz="27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dirty="0">
                <a:effectLst>
                  <a:outerShdw blurRad="38100" dist="38100" dir="2700000" algn="tl">
                    <a:srgbClr val="000000"/>
                  </a:outerShdw>
                </a:effectLst>
              </a:rPr>
              <a:t>True or False - </a:t>
            </a:r>
            <a:r>
              <a:rPr lang="en-US" altLang="en-US" sz="4500" dirty="0">
                <a:effectLst>
                  <a:outerShdw blurRad="38100" dist="38100" dir="2700000" algn="tl">
                    <a:srgbClr val="000000"/>
                  </a:outerShdw>
                </a:effectLst>
              </a:rPr>
              <a:t>$500</a:t>
            </a:r>
          </a:p>
        </p:txBody>
      </p:sp>
      <p:sp>
        <p:nvSpPr>
          <p:cNvPr id="17715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715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r>
              <a:rPr lang="en-US" altLang="en-US" sz="2400" dirty="0"/>
              <a:t>To remove a condom after sex, grasp the tip and remove it gently but swiftly. </a:t>
            </a:r>
          </a:p>
        </p:txBody>
      </p:sp>
      <p:sp>
        <p:nvSpPr>
          <p:cNvPr id="177158"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FALSE</a:t>
            </a:r>
          </a:p>
        </p:txBody>
      </p:sp>
    </p:spTree>
    <p:extLst>
      <p:ext uri="{BB962C8B-B14F-4D97-AF65-F5344CB8AC3E}">
        <p14:creationId xmlns:p14="http://schemas.microsoft.com/office/powerpoint/2010/main" val="305532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anim calcmode="lin" valueType="num">
                                      <p:cBhvr additive="base">
                                        <p:cTn id="7" dur="500" fill="hold"/>
                                        <p:tgtEl>
                                          <p:spTgt spid="177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314450" y="205979"/>
            <a:ext cx="5543550" cy="857250"/>
          </a:xfrm>
        </p:spPr>
        <p:txBody>
          <a:bodyPr/>
          <a:lstStyle/>
          <a:p>
            <a:r>
              <a:rPr lang="en-US" altLang="en-US" dirty="0">
                <a:effectLst>
                  <a:outerShdw blurRad="38100" dist="38100" dir="2700000" algn="tl">
                    <a:srgbClr val="000000"/>
                  </a:outerShdw>
                </a:effectLst>
              </a:rPr>
              <a:t>Final Jeopardy- </a:t>
            </a:r>
            <a:r>
              <a:rPr lang="en-US" altLang="en-US" sz="4500" dirty="0">
                <a:effectLst>
                  <a:outerShdw blurRad="38100" dist="38100" dir="2700000" algn="tl">
                    <a:srgbClr val="000000"/>
                  </a:outerShdw>
                </a:effectLst>
              </a:rPr>
              <a:t>$600</a:t>
            </a:r>
          </a:p>
        </p:txBody>
      </p:sp>
      <p:sp>
        <p:nvSpPr>
          <p:cNvPr id="182276" name="AutoShape 4">
            <a:hlinkClick r:id="rId2" action="ppaction://hlinksldjump" highlightClick="1"/>
          </p:cNvPr>
          <p:cNvSpPr>
            <a:spLocks noChangeArrowheads="1"/>
          </p:cNvSpPr>
          <p:nvPr/>
        </p:nvSpPr>
        <p:spPr bwMode="auto">
          <a:xfrm>
            <a:off x="7486650" y="4686300"/>
            <a:ext cx="342900" cy="28575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82277" name="Rectangle 5"/>
          <p:cNvSpPr>
            <a:spLocks noChangeArrowheads="1"/>
          </p:cNvSpPr>
          <p:nvPr/>
        </p:nvSpPr>
        <p:spPr bwMode="auto">
          <a:xfrm>
            <a:off x="1485900" y="1200150"/>
            <a:ext cx="6172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2400" dirty="0"/>
              <a:t>Storing or carrying condoms in a hot or warm place can destroy their effectiveness. </a:t>
            </a:r>
          </a:p>
        </p:txBody>
      </p:sp>
      <p:sp>
        <p:nvSpPr>
          <p:cNvPr id="182278" name="Rectangle 6"/>
          <p:cNvSpPr>
            <a:spLocks noChangeArrowheads="1"/>
          </p:cNvSpPr>
          <p:nvPr/>
        </p:nvSpPr>
        <p:spPr bwMode="auto">
          <a:xfrm>
            <a:off x="1485900" y="2971800"/>
            <a:ext cx="617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r>
              <a:rPr lang="en-US" altLang="en-US" sz="4500" dirty="0"/>
              <a:t>TRUE</a:t>
            </a:r>
          </a:p>
        </p:txBody>
      </p:sp>
    </p:spTree>
    <p:extLst>
      <p:ext uri="{BB962C8B-B14F-4D97-AF65-F5344CB8AC3E}">
        <p14:creationId xmlns:p14="http://schemas.microsoft.com/office/powerpoint/2010/main" val="2676940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8">
                                            <p:txEl>
                                              <p:pRg st="0" end="0"/>
                                            </p:txEl>
                                          </p:spTgt>
                                        </p:tgtEl>
                                        <p:attrNameLst>
                                          <p:attrName>style.visibility</p:attrName>
                                        </p:attrNameLst>
                                      </p:cBhvr>
                                      <p:to>
                                        <p:strVal val="visible"/>
                                      </p:to>
                                    </p:set>
                                    <p:anim calcmode="lin" valueType="num">
                                      <p:cBhvr additive="base">
                                        <p:cTn id="7" dur="500" fill="hold"/>
                                        <p:tgtEl>
                                          <p:spTgt spid="1822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can you respond to excuses?</a:t>
            </a:r>
            <a:endParaRPr/>
          </a:p>
        </p:txBody>
      </p:sp>
      <p:sp>
        <p:nvSpPr>
          <p:cNvPr id="91" name="Google Shape;91;p19"/>
          <p:cNvSpPr txBox="1">
            <a:spLocks noGrp="1"/>
          </p:cNvSpPr>
          <p:nvPr>
            <p:ph type="body" idx="1"/>
          </p:nvPr>
        </p:nvSpPr>
        <p:spPr>
          <a:xfrm>
            <a:off x="311700" y="1030274"/>
            <a:ext cx="8520600" cy="3945137"/>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400" dirty="0"/>
              <a:t>Let’s turn each of these excuses into a good reason to use condoms. For example:</a:t>
            </a:r>
            <a:endParaRPr sz="2400" dirty="0"/>
          </a:p>
          <a:p>
            <a:pPr marL="457200" lvl="0" indent="0" algn="l" rtl="0">
              <a:spcBef>
                <a:spcPts val="1600"/>
              </a:spcBef>
              <a:spcAft>
                <a:spcPts val="0"/>
              </a:spcAft>
              <a:buNone/>
            </a:pPr>
            <a:r>
              <a:rPr lang="en" sz="2300" dirty="0">
                <a:solidFill>
                  <a:srgbClr val="999999"/>
                </a:solidFill>
              </a:rPr>
              <a:t>Excuse: I don't like the way condoms feel</a:t>
            </a:r>
            <a:endParaRPr sz="2200" dirty="0">
              <a:solidFill>
                <a:srgbClr val="999999"/>
              </a:solidFill>
            </a:endParaRPr>
          </a:p>
          <a:p>
            <a:pPr marL="457200" lvl="0" indent="0" algn="l" rtl="0">
              <a:spcBef>
                <a:spcPts val="1600"/>
              </a:spcBef>
              <a:spcAft>
                <a:spcPts val="0"/>
              </a:spcAft>
              <a:buNone/>
            </a:pPr>
            <a:r>
              <a:rPr lang="en" sz="2300" dirty="0">
                <a:solidFill>
                  <a:srgbClr val="999999"/>
                </a:solidFill>
              </a:rPr>
              <a:t>Response: “I can show you how to make them feel much better! There are different styles and sizes!”</a:t>
            </a:r>
            <a:r>
              <a:rPr lang="en" sz="2000" dirty="0"/>
              <a:t> </a:t>
            </a:r>
          </a:p>
          <a:p>
            <a:pPr marL="457200" lvl="0" indent="0" rtl="0">
              <a:spcBef>
                <a:spcPts val="1600"/>
              </a:spcBef>
              <a:spcAft>
                <a:spcPts val="0"/>
              </a:spcAft>
              <a:buNone/>
            </a:pPr>
            <a:r>
              <a:rPr lang="en" sz="2800" dirty="0"/>
              <a:t>Now’s your turn! Let’s respond to the other excuses.</a:t>
            </a:r>
            <a:endParaRPr sz="2800" dirty="0"/>
          </a:p>
          <a:p>
            <a:pPr marL="0" lvl="0" indent="0" algn="l" rtl="0">
              <a:spcBef>
                <a:spcPts val="1600"/>
              </a:spcBef>
              <a:spcAft>
                <a:spcPts val="1600"/>
              </a:spcAft>
              <a:buNone/>
            </a:pPr>
            <a:endParaRPr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9EF9BA-E9B1-4C25-BBF4-A05D03B7D3E6}"/>
              </a:ext>
            </a:extLst>
          </p:cNvPr>
          <p:cNvSpPr txBox="1"/>
          <p:nvPr/>
        </p:nvSpPr>
        <p:spPr>
          <a:xfrm>
            <a:off x="696583" y="588753"/>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"Condoms kill the </a:t>
            </a:r>
          </a:p>
          <a:p>
            <a:pPr algn="ctr"/>
            <a:r>
              <a:rPr lang="en-US" sz="1050" b="1" dirty="0">
                <a:solidFill>
                  <a:schemeClr val="tx1"/>
                </a:solidFill>
              </a:rPr>
              <a:t>mood for sex"</a:t>
            </a:r>
          </a:p>
        </p:txBody>
      </p:sp>
      <p:sp>
        <p:nvSpPr>
          <p:cNvPr id="8" name="TextBox 7">
            <a:extLst>
              <a:ext uri="{FF2B5EF4-FFF2-40B4-BE49-F238E27FC236}">
                <a16:creationId xmlns:a16="http://schemas.microsoft.com/office/drawing/2014/main" id="{76638E7E-DD8A-4E79-A5F4-C1B37939DE49}"/>
              </a:ext>
            </a:extLst>
          </p:cNvPr>
          <p:cNvSpPr txBox="1"/>
          <p:nvPr/>
        </p:nvSpPr>
        <p:spPr>
          <a:xfrm>
            <a:off x="482601" y="1073315"/>
            <a:ext cx="2493428"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Only if you let it.  With a little imagination,  it can enhance sexual feeling and make your erection last longer too!</a:t>
            </a:r>
            <a:endParaRPr lang="en-US" sz="1050" dirty="0"/>
          </a:p>
          <a:p>
            <a:pPr algn="ctr"/>
            <a:r>
              <a:rPr lang="en-US" sz="1050" dirty="0">
                <a:solidFill>
                  <a:srgbClr val="FF0000"/>
                </a:solidFill>
              </a:rPr>
              <a:t>OR</a:t>
            </a:r>
            <a:endParaRPr lang="en-US" sz="1050" dirty="0"/>
          </a:p>
          <a:p>
            <a:pPr algn="ctr"/>
            <a:r>
              <a:rPr lang="en-US" sz="1050" dirty="0">
                <a:solidFill>
                  <a:srgbClr val="FF0000"/>
                </a:solidFill>
              </a:rPr>
              <a:t> Let me show you that it doesn’t have to kill the mood…</a:t>
            </a:r>
            <a:endParaRPr lang="en-US" sz="1050" dirty="0"/>
          </a:p>
        </p:txBody>
      </p:sp>
      <p:sp>
        <p:nvSpPr>
          <p:cNvPr id="9" name="TextBox 8">
            <a:extLst>
              <a:ext uri="{FF2B5EF4-FFF2-40B4-BE49-F238E27FC236}">
                <a16:creationId xmlns:a16="http://schemas.microsoft.com/office/drawing/2014/main" id="{78FD171E-9C4C-43BF-8CE3-F43989AF3617}"/>
              </a:ext>
            </a:extLst>
          </p:cNvPr>
          <p:cNvSpPr txBox="1"/>
          <p:nvPr/>
        </p:nvSpPr>
        <p:spPr>
          <a:xfrm>
            <a:off x="3541952" y="587405"/>
            <a:ext cx="2057400"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“Condoms don’t feel as good as the real thing... they aren't natural”</a:t>
            </a:r>
          </a:p>
        </p:txBody>
      </p:sp>
      <p:sp>
        <p:nvSpPr>
          <p:cNvPr id="10" name="TextBox 9">
            <a:extLst>
              <a:ext uri="{FF2B5EF4-FFF2-40B4-BE49-F238E27FC236}">
                <a16:creationId xmlns:a16="http://schemas.microsoft.com/office/drawing/2014/main" id="{9D6B55EE-8F1B-4024-96C8-3111B1C0E5CD}"/>
              </a:ext>
            </a:extLst>
          </p:cNvPr>
          <p:cNvSpPr txBox="1"/>
          <p:nvPr/>
        </p:nvSpPr>
        <p:spPr>
          <a:xfrm>
            <a:off x="3461079" y="1298411"/>
            <a:ext cx="2236988" cy="8771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Today's thin latex condoms feel quite natural. Placing a drop of lubricant inside the tip of the condom can also create added sensation. </a:t>
            </a:r>
          </a:p>
        </p:txBody>
      </p:sp>
      <p:sp>
        <p:nvSpPr>
          <p:cNvPr id="11" name="TextBox 10">
            <a:extLst>
              <a:ext uri="{FF2B5EF4-FFF2-40B4-BE49-F238E27FC236}">
                <a16:creationId xmlns:a16="http://schemas.microsoft.com/office/drawing/2014/main" id="{98814EE1-FC58-4F66-A6E3-25399B05E427}"/>
              </a:ext>
            </a:extLst>
          </p:cNvPr>
          <p:cNvSpPr txBox="1"/>
          <p:nvPr/>
        </p:nvSpPr>
        <p:spPr>
          <a:xfrm>
            <a:off x="6279491" y="587405"/>
            <a:ext cx="2057400"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“Let's just do it once without a condom.   I promise to be careful”</a:t>
            </a:r>
          </a:p>
        </p:txBody>
      </p:sp>
      <p:sp>
        <p:nvSpPr>
          <p:cNvPr id="12" name="TextBox 11">
            <a:extLst>
              <a:ext uri="{FF2B5EF4-FFF2-40B4-BE49-F238E27FC236}">
                <a16:creationId xmlns:a16="http://schemas.microsoft.com/office/drawing/2014/main" id="{D0EA9196-DFD2-4460-BAD1-214A002E2039}"/>
              </a:ext>
            </a:extLst>
          </p:cNvPr>
          <p:cNvSpPr txBox="1"/>
          <p:nvPr/>
        </p:nvSpPr>
        <p:spPr>
          <a:xfrm>
            <a:off x="6279492" y="1329180"/>
            <a:ext cx="2125468"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Once is all it takes to create a problem such as an unplanned pregnancy or passing on an STI.</a:t>
            </a:r>
          </a:p>
        </p:txBody>
      </p:sp>
      <p:sp>
        <p:nvSpPr>
          <p:cNvPr id="13" name="TextBox 12">
            <a:extLst>
              <a:ext uri="{FF2B5EF4-FFF2-40B4-BE49-F238E27FC236}">
                <a16:creationId xmlns:a16="http://schemas.microsoft.com/office/drawing/2014/main" id="{28627A00-9B4E-4B90-BC74-94F96956E534}"/>
              </a:ext>
            </a:extLst>
          </p:cNvPr>
          <p:cNvSpPr txBox="1"/>
          <p:nvPr/>
        </p:nvSpPr>
        <p:spPr>
          <a:xfrm>
            <a:off x="696583" y="2794133"/>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“We never used condoms before… why now? </a:t>
            </a:r>
          </a:p>
        </p:txBody>
      </p:sp>
      <p:sp>
        <p:nvSpPr>
          <p:cNvPr id="15" name="TextBox 14">
            <a:extLst>
              <a:ext uri="{FF2B5EF4-FFF2-40B4-BE49-F238E27FC236}">
                <a16:creationId xmlns:a16="http://schemas.microsoft.com/office/drawing/2014/main" id="{E5D7FFB7-FD35-4D28-9E7C-143F5AFAAA85}"/>
              </a:ext>
            </a:extLst>
          </p:cNvPr>
          <p:cNvSpPr txBox="1"/>
          <p:nvPr/>
        </p:nvSpPr>
        <p:spPr>
          <a:xfrm>
            <a:off x="567267" y="3308438"/>
            <a:ext cx="2325550"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Yes, I’m aware but that was a mistake because I didn’t know better. </a:t>
            </a:r>
          </a:p>
          <a:p>
            <a:pPr algn="ctr"/>
            <a:r>
              <a:rPr lang="en-US" sz="1050" dirty="0">
                <a:solidFill>
                  <a:srgbClr val="FF0000"/>
                </a:solidFill>
              </a:rPr>
              <a:t>Now that I do, I want us to stay protected because I really care about our health and hope you do too. </a:t>
            </a:r>
          </a:p>
        </p:txBody>
      </p:sp>
      <p:sp>
        <p:nvSpPr>
          <p:cNvPr id="16" name="TextBox 15">
            <a:extLst>
              <a:ext uri="{FF2B5EF4-FFF2-40B4-BE49-F238E27FC236}">
                <a16:creationId xmlns:a16="http://schemas.microsoft.com/office/drawing/2014/main" id="{A225319E-3290-4991-B8B0-79DAE7B258B3}"/>
              </a:ext>
            </a:extLst>
          </p:cNvPr>
          <p:cNvSpPr txBox="1"/>
          <p:nvPr/>
        </p:nvSpPr>
        <p:spPr>
          <a:xfrm>
            <a:off x="6279491" y="2274760"/>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“People who use condoms don't trust each other”</a:t>
            </a:r>
          </a:p>
        </p:txBody>
      </p:sp>
      <p:sp>
        <p:nvSpPr>
          <p:cNvPr id="17" name="TextBox 16">
            <a:extLst>
              <a:ext uri="{FF2B5EF4-FFF2-40B4-BE49-F238E27FC236}">
                <a16:creationId xmlns:a16="http://schemas.microsoft.com/office/drawing/2014/main" id="{C7393CE3-B7DC-4D4E-BE3F-A6139F875F44}"/>
              </a:ext>
            </a:extLst>
          </p:cNvPr>
          <p:cNvSpPr txBox="1"/>
          <p:nvPr/>
        </p:nvSpPr>
        <p:spPr>
          <a:xfrm>
            <a:off x="6279490" y="2850176"/>
            <a:ext cx="2229509"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It's not a matter of trust…  it’s about caring for your sexual health and that of your partner too.                         </a:t>
            </a:r>
          </a:p>
          <a:p>
            <a:pPr algn="ctr"/>
            <a:r>
              <a:rPr lang="en-US" sz="1050" dirty="0">
                <a:solidFill>
                  <a:srgbClr val="FF0000"/>
                </a:solidFill>
              </a:rPr>
              <a:t>In fact, both of us share the responsibility for having and using condoms. Trust has nothing to do with that.</a:t>
            </a:r>
          </a:p>
        </p:txBody>
      </p:sp>
      <p:sp>
        <p:nvSpPr>
          <p:cNvPr id="18" name="TextBox 17">
            <a:extLst>
              <a:ext uri="{FF2B5EF4-FFF2-40B4-BE49-F238E27FC236}">
                <a16:creationId xmlns:a16="http://schemas.microsoft.com/office/drawing/2014/main" id="{C708A82D-29F5-4327-A9B8-385E0875AC52}"/>
              </a:ext>
            </a:extLst>
          </p:cNvPr>
          <p:cNvSpPr txBox="1"/>
          <p:nvPr/>
        </p:nvSpPr>
        <p:spPr>
          <a:xfrm>
            <a:off x="3557453" y="2655634"/>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“Really? Did you cheat on me and catch something?</a:t>
            </a:r>
          </a:p>
        </p:txBody>
      </p:sp>
      <p:sp>
        <p:nvSpPr>
          <p:cNvPr id="19" name="TextBox 18">
            <a:extLst>
              <a:ext uri="{FF2B5EF4-FFF2-40B4-BE49-F238E27FC236}">
                <a16:creationId xmlns:a16="http://schemas.microsoft.com/office/drawing/2014/main" id="{CBB1D043-B281-453C-BF02-5677E10E1050}"/>
              </a:ext>
            </a:extLst>
          </p:cNvPr>
          <p:cNvSpPr txBox="1"/>
          <p:nvPr/>
        </p:nvSpPr>
        <p:spPr>
          <a:xfrm>
            <a:off x="3418619" y="3244257"/>
            <a:ext cx="2325549"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No, and I’m disappointed that you would think that. </a:t>
            </a:r>
          </a:p>
          <a:p>
            <a:pPr algn="ctr"/>
            <a:r>
              <a:rPr lang="en-US" sz="1050" dirty="0">
                <a:solidFill>
                  <a:srgbClr val="FF0000"/>
                </a:solidFill>
              </a:rPr>
              <a:t>I really care about our relationship and wont allow an unplanned pregnancy or life altering STI affect that.       I hope you feel the same way. </a:t>
            </a:r>
          </a:p>
        </p:txBody>
      </p:sp>
    </p:spTree>
    <p:extLst>
      <p:ext uri="{BB962C8B-B14F-4D97-AF65-F5344CB8AC3E}">
        <p14:creationId xmlns:p14="http://schemas.microsoft.com/office/powerpoint/2010/main" val="1403499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7E977-2DCF-407E-9CEB-8F769B66B775}"/>
              </a:ext>
            </a:extLst>
          </p:cNvPr>
          <p:cNvSpPr>
            <a:spLocks noGrp="1"/>
          </p:cNvSpPr>
          <p:nvPr>
            <p:ph type="body" idx="1"/>
          </p:nvPr>
        </p:nvSpPr>
        <p:spPr>
          <a:xfrm>
            <a:off x="537319" y="757310"/>
            <a:ext cx="2402711" cy="418338"/>
          </a:xfrm>
        </p:spPr>
        <p:txBody>
          <a:bodyPr>
            <a:noAutofit/>
          </a:bodyPr>
          <a:lstStyle/>
          <a:p>
            <a:pPr algn="ctr"/>
            <a:r>
              <a:rPr lang="en-US" sz="1050" dirty="0">
                <a:solidFill>
                  <a:schemeClr val="tx1"/>
                </a:solidFill>
              </a:rPr>
              <a:t>We don't need to use condoms if you’re on the pill!</a:t>
            </a:r>
          </a:p>
        </p:txBody>
      </p:sp>
      <p:sp>
        <p:nvSpPr>
          <p:cNvPr id="5" name="Text Placeholder 4">
            <a:extLst>
              <a:ext uri="{FF2B5EF4-FFF2-40B4-BE49-F238E27FC236}">
                <a16:creationId xmlns:a16="http://schemas.microsoft.com/office/drawing/2014/main" id="{A8F51D3C-7573-4E4A-A14B-7E8C03163869}"/>
              </a:ext>
            </a:extLst>
          </p:cNvPr>
          <p:cNvSpPr>
            <a:spLocks noGrp="1"/>
          </p:cNvSpPr>
          <p:nvPr>
            <p:ph type="body" sz="quarter" idx="3"/>
          </p:nvPr>
        </p:nvSpPr>
        <p:spPr>
          <a:xfrm>
            <a:off x="282784" y="1239807"/>
            <a:ext cx="2765216" cy="744168"/>
          </a:xfrm>
        </p:spPr>
        <p:txBody>
          <a:bodyPr>
            <a:normAutofit fontScale="62500" lnSpcReduction="20000"/>
          </a:bodyPr>
          <a:lstStyle/>
          <a:p>
            <a:pPr algn="ctr"/>
            <a:r>
              <a:rPr lang="en-US" sz="1350" dirty="0">
                <a:solidFill>
                  <a:srgbClr val="FF0000"/>
                </a:solidFill>
              </a:rPr>
              <a:t>The pill doesn't help protect you from STI’s or HIV but condoms are the only protective method that can. </a:t>
            </a:r>
          </a:p>
        </p:txBody>
      </p:sp>
      <p:sp>
        <p:nvSpPr>
          <p:cNvPr id="8" name="TextBox 7">
            <a:extLst>
              <a:ext uri="{FF2B5EF4-FFF2-40B4-BE49-F238E27FC236}">
                <a16:creationId xmlns:a16="http://schemas.microsoft.com/office/drawing/2014/main" id="{BF2A18F0-2B58-48D4-81F8-A6AAA1D93C8D}"/>
              </a:ext>
            </a:extLst>
          </p:cNvPr>
          <p:cNvSpPr txBox="1"/>
          <p:nvPr/>
        </p:nvSpPr>
        <p:spPr>
          <a:xfrm>
            <a:off x="3419153" y="690900"/>
            <a:ext cx="2305694"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I love  you. How can you think I would give you an infection?</a:t>
            </a:r>
          </a:p>
        </p:txBody>
      </p:sp>
      <p:sp>
        <p:nvSpPr>
          <p:cNvPr id="11" name="TextBox 10">
            <a:extLst>
              <a:ext uri="{FF2B5EF4-FFF2-40B4-BE49-F238E27FC236}">
                <a16:creationId xmlns:a16="http://schemas.microsoft.com/office/drawing/2014/main" id="{08C88D18-C09B-4D94-BE5F-51C6AE70D73D}"/>
              </a:ext>
            </a:extLst>
          </p:cNvPr>
          <p:cNvSpPr txBox="1"/>
          <p:nvPr/>
        </p:nvSpPr>
        <p:spPr>
          <a:xfrm>
            <a:off x="3344230" y="1263924"/>
            <a:ext cx="2592181"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You wouldn't do it intentionally. Most people don’t show common symptoms and aren’t even aware that they’re infected with an STI.</a:t>
            </a:r>
          </a:p>
        </p:txBody>
      </p:sp>
      <p:sp>
        <p:nvSpPr>
          <p:cNvPr id="12" name="TextBox 11">
            <a:extLst>
              <a:ext uri="{FF2B5EF4-FFF2-40B4-BE49-F238E27FC236}">
                <a16:creationId xmlns:a16="http://schemas.microsoft.com/office/drawing/2014/main" id="{59A23985-32AE-4188-BFAC-E828F45F5CC6}"/>
              </a:ext>
            </a:extLst>
          </p:cNvPr>
          <p:cNvSpPr txBox="1"/>
          <p:nvPr/>
        </p:nvSpPr>
        <p:spPr>
          <a:xfrm>
            <a:off x="579608" y="2241717"/>
            <a:ext cx="2057400"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Condoms are for people with diseases.  Do I look sick to you?</a:t>
            </a:r>
          </a:p>
        </p:txBody>
      </p:sp>
      <p:sp>
        <p:nvSpPr>
          <p:cNvPr id="13" name="TextBox 12">
            <a:extLst>
              <a:ext uri="{FF2B5EF4-FFF2-40B4-BE49-F238E27FC236}">
                <a16:creationId xmlns:a16="http://schemas.microsoft.com/office/drawing/2014/main" id="{F9C25984-841A-48AA-B4F1-15F2C10CF8CC}"/>
              </a:ext>
            </a:extLst>
          </p:cNvPr>
          <p:cNvSpPr txBox="1"/>
          <p:nvPr/>
        </p:nvSpPr>
        <p:spPr>
          <a:xfrm>
            <a:off x="537319" y="3103651"/>
            <a:ext cx="2057400" cy="8771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Unfortunately, you can't tell by looking at people if they have an STD.  A person can look and feel healthy—and still be possibly infected.</a:t>
            </a:r>
          </a:p>
        </p:txBody>
      </p:sp>
      <p:sp>
        <p:nvSpPr>
          <p:cNvPr id="14" name="TextBox 13">
            <a:extLst>
              <a:ext uri="{FF2B5EF4-FFF2-40B4-BE49-F238E27FC236}">
                <a16:creationId xmlns:a16="http://schemas.microsoft.com/office/drawing/2014/main" id="{EE025896-7A15-45F6-AE35-3817BA7292AE}"/>
              </a:ext>
            </a:extLst>
          </p:cNvPr>
          <p:cNvSpPr txBox="1"/>
          <p:nvPr/>
        </p:nvSpPr>
        <p:spPr>
          <a:xfrm>
            <a:off x="3559384" y="2346187"/>
            <a:ext cx="2057400"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Hey, I'm disease free.  I haven’t had sex with anyone in months.</a:t>
            </a:r>
          </a:p>
        </p:txBody>
      </p:sp>
      <p:sp>
        <p:nvSpPr>
          <p:cNvPr id="15" name="TextBox 14">
            <a:extLst>
              <a:ext uri="{FF2B5EF4-FFF2-40B4-BE49-F238E27FC236}">
                <a16:creationId xmlns:a16="http://schemas.microsoft.com/office/drawing/2014/main" id="{6943EDB0-ABED-4A56-B680-5F6311D565C6}"/>
              </a:ext>
            </a:extLst>
          </p:cNvPr>
          <p:cNvSpPr txBox="1"/>
          <p:nvPr/>
        </p:nvSpPr>
        <p:spPr>
          <a:xfrm>
            <a:off x="3149599" y="3038685"/>
            <a:ext cx="2844800"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As far as I know. I could be free of diseases too but we can never be sure unless we get tested.</a:t>
            </a:r>
          </a:p>
          <a:p>
            <a:pPr algn="ctr"/>
            <a:r>
              <a:rPr lang="en-US" sz="1050" dirty="0">
                <a:solidFill>
                  <a:srgbClr val="FF0000"/>
                </a:solidFill>
              </a:rPr>
              <a:t>OR</a:t>
            </a:r>
          </a:p>
          <a:p>
            <a:pPr algn="ctr"/>
            <a:r>
              <a:rPr lang="en-US" sz="1050" dirty="0">
                <a:solidFill>
                  <a:srgbClr val="FF0000"/>
                </a:solidFill>
              </a:rPr>
              <a:t> Either of us could have been exposed to an infection from a previous relationship and never  know if we don’t show symptoms.</a:t>
            </a:r>
          </a:p>
        </p:txBody>
      </p:sp>
      <p:sp>
        <p:nvSpPr>
          <p:cNvPr id="16" name="TextBox 15">
            <a:extLst>
              <a:ext uri="{FF2B5EF4-FFF2-40B4-BE49-F238E27FC236}">
                <a16:creationId xmlns:a16="http://schemas.microsoft.com/office/drawing/2014/main" id="{16AB8991-3333-4E72-884E-4A61B9F5E841}"/>
              </a:ext>
            </a:extLst>
          </p:cNvPr>
          <p:cNvSpPr txBox="1"/>
          <p:nvPr/>
        </p:nvSpPr>
        <p:spPr>
          <a:xfrm>
            <a:off x="6539161" y="2796310"/>
            <a:ext cx="1972598"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I can’t…</a:t>
            </a:r>
          </a:p>
          <a:p>
            <a:pPr algn="ctr"/>
            <a:r>
              <a:rPr lang="en-US" sz="1050" b="1" dirty="0">
                <a:solidFill>
                  <a:schemeClr val="tx1"/>
                </a:solidFill>
              </a:rPr>
              <a:t>I'm allergic to latex. </a:t>
            </a:r>
          </a:p>
        </p:txBody>
      </p:sp>
      <p:sp>
        <p:nvSpPr>
          <p:cNvPr id="18" name="TextBox 17">
            <a:extLst>
              <a:ext uri="{FF2B5EF4-FFF2-40B4-BE49-F238E27FC236}">
                <a16:creationId xmlns:a16="http://schemas.microsoft.com/office/drawing/2014/main" id="{93EECF4B-48FB-4343-9152-8449AA7910BA}"/>
              </a:ext>
            </a:extLst>
          </p:cNvPr>
          <p:cNvSpPr txBox="1"/>
          <p:nvPr/>
        </p:nvSpPr>
        <p:spPr>
          <a:xfrm>
            <a:off x="6408527" y="3290954"/>
            <a:ext cx="2240667" cy="8771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I’m so glad you told me.             Let’s use a polyurethane or polyisoprene condom. They’re made for people who have latex allergies. </a:t>
            </a:r>
          </a:p>
        </p:txBody>
      </p:sp>
      <p:sp>
        <p:nvSpPr>
          <p:cNvPr id="19" name="TextBox 18">
            <a:extLst>
              <a:ext uri="{FF2B5EF4-FFF2-40B4-BE49-F238E27FC236}">
                <a16:creationId xmlns:a16="http://schemas.microsoft.com/office/drawing/2014/main" id="{E69AED3D-03B8-40BE-A758-9D6EBC7DC071}"/>
              </a:ext>
            </a:extLst>
          </p:cNvPr>
          <p:cNvSpPr txBox="1"/>
          <p:nvPr/>
        </p:nvSpPr>
        <p:spPr>
          <a:xfrm>
            <a:off x="6408527" y="690899"/>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dirty="0">
                <a:solidFill>
                  <a:schemeClr val="tx1"/>
                </a:solidFill>
              </a:rPr>
              <a:t>I’m sorry, I don’t have a condom on me </a:t>
            </a:r>
          </a:p>
        </p:txBody>
      </p:sp>
      <p:sp>
        <p:nvSpPr>
          <p:cNvPr id="20" name="TextBox 19">
            <a:extLst>
              <a:ext uri="{FF2B5EF4-FFF2-40B4-BE49-F238E27FC236}">
                <a16:creationId xmlns:a16="http://schemas.microsoft.com/office/drawing/2014/main" id="{042897C4-DE2B-4E85-9422-4CD3BFEF536A}"/>
              </a:ext>
            </a:extLst>
          </p:cNvPr>
          <p:cNvSpPr txBox="1"/>
          <p:nvPr/>
        </p:nvSpPr>
        <p:spPr>
          <a:xfrm>
            <a:off x="6324600" y="1238815"/>
            <a:ext cx="2239793" cy="10387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FF0000"/>
                </a:solidFill>
              </a:rPr>
              <a:t>Let’s kiss and cuddle without having intercourse </a:t>
            </a:r>
          </a:p>
          <a:p>
            <a:pPr algn="ctr"/>
            <a:r>
              <a:rPr lang="en-US" sz="1050" dirty="0">
                <a:solidFill>
                  <a:srgbClr val="FF0000"/>
                </a:solidFill>
              </a:rPr>
              <a:t>OR </a:t>
            </a:r>
          </a:p>
          <a:p>
            <a:pPr algn="ctr"/>
            <a:r>
              <a:rPr lang="en-US" sz="1050" dirty="0">
                <a:solidFill>
                  <a:srgbClr val="FF0000"/>
                </a:solidFill>
              </a:rPr>
              <a:t>Let's go to the clinic and get some condoms for the next time we try having sex. </a:t>
            </a:r>
          </a:p>
        </p:txBody>
      </p:sp>
    </p:spTree>
    <p:extLst>
      <p:ext uri="{BB962C8B-B14F-4D97-AF65-F5344CB8AC3E}">
        <p14:creationId xmlns:p14="http://schemas.microsoft.com/office/powerpoint/2010/main" val="4134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P spid="12" grpId="0"/>
      <p:bldP spid="13" grpId="0"/>
      <p:bldP spid="14" grpId="0"/>
      <p:bldP spid="15" grpId="0"/>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Activity C. Using the SWAT Technique</a:t>
            </a:r>
            <a:endParaRPr dirty="0"/>
          </a:p>
          <a:p>
            <a:pPr marL="0" lvl="0" indent="0" algn="l" rtl="0">
              <a:spcBef>
                <a:spcPts val="0"/>
              </a:spcBef>
              <a:spcAft>
                <a:spcPts val="0"/>
              </a:spcAft>
              <a:buNone/>
            </a:pPr>
            <a:endParaRPr dirty="0"/>
          </a:p>
        </p:txBody>
      </p:sp>
      <p:pic>
        <p:nvPicPr>
          <p:cNvPr id="104" name="Google Shape;104;p21" title="S.W.A.T Technique.mp4">
            <a:hlinkClick r:id="rId3"/>
          </p:cNvPr>
          <p:cNvPicPr preferRelativeResize="0"/>
          <p:nvPr/>
        </p:nvPicPr>
        <p:blipFill>
          <a:blip r:embed="rId4">
            <a:alphaModFix/>
          </a:blip>
          <a:stretch>
            <a:fillRect/>
          </a:stretch>
        </p:blipFill>
        <p:spPr>
          <a:xfrm>
            <a:off x="1337849" y="1017725"/>
            <a:ext cx="6468301" cy="3638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3771</TotalTime>
  <Words>3674</Words>
  <Application>Microsoft Office PowerPoint</Application>
  <PresentationFormat>On-screen Show (16:9)</PresentationFormat>
  <Paragraphs>307</Paragraphs>
  <Slides>51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Century Gothic</vt:lpstr>
      <vt:lpstr>Times New Roman Regular</vt:lpstr>
      <vt:lpstr>Times</vt:lpstr>
      <vt:lpstr>Arial</vt:lpstr>
      <vt:lpstr>Tahoma</vt:lpstr>
      <vt:lpstr>Wingdings</vt:lpstr>
      <vt:lpstr>Simple Light</vt:lpstr>
      <vt:lpstr>Building Negotiation and Refusal Skills</vt:lpstr>
      <vt:lpstr>Energizer: Would You Rather….</vt:lpstr>
      <vt:lpstr>Activity A. Introduction and Overview</vt:lpstr>
      <vt:lpstr>Questions?</vt:lpstr>
      <vt:lpstr>Activity B. “What to say if my partner says…”</vt:lpstr>
      <vt:lpstr>How can you respond to excuses?</vt:lpstr>
      <vt:lpstr>PowerPoint Presentation</vt:lpstr>
      <vt:lpstr>PowerPoint Presentation</vt:lpstr>
      <vt:lpstr>Activity C. Using the SWAT Technique </vt:lpstr>
      <vt:lpstr>PowerPoint Presentation</vt:lpstr>
      <vt:lpstr>(OPTIONAL ACTIVITY)  “Wrap It Up: Condom Negotiation” </vt:lpstr>
      <vt:lpstr>(OPTIONAL ACTIVITY)  “Wrap It Up” Discussion </vt:lpstr>
      <vt:lpstr>Activity D.  Practicing Negotiation and Refusal Skills Though Role Plays</vt:lpstr>
      <vt:lpstr>Role Play Guidelines</vt:lpstr>
      <vt:lpstr>Role Play B (Lamont and Reggie):</vt:lpstr>
      <vt:lpstr>Role Play C (Loretta and Mo):</vt:lpstr>
      <vt:lpstr>Role Play E (Clayton and Robin):</vt:lpstr>
      <vt:lpstr>Role Play G (Alex and Marta):</vt:lpstr>
      <vt:lpstr>Activity E. Talking with Partners About Condom Use and Abstinence </vt:lpstr>
      <vt:lpstr>We’re always here for you!: Provider Contact Info</vt:lpstr>
      <vt:lpstr>ACTIVITY F: HIV/AIDS Trivia Game</vt:lpstr>
      <vt:lpstr>ACTIVITY F. WELCOME TO VIRTUAL HIV JEOPARDY!</vt:lpstr>
      <vt:lpstr>PLEASE CLICK THE LINK BELOW TO TAKE YOU TO VIRTUAL HIV JEOPARDY</vt:lpstr>
      <vt:lpstr>PowerPoint Presentation</vt:lpstr>
      <vt:lpstr>PowerPoint Presentation</vt:lpstr>
      <vt:lpstr>HIV Facts - $100</vt:lpstr>
      <vt:lpstr>HIV Facts - $200</vt:lpstr>
      <vt:lpstr>HIV Facts - $300</vt:lpstr>
      <vt:lpstr>HIV Facts - $400</vt:lpstr>
      <vt:lpstr>HIV Facts - $500</vt:lpstr>
      <vt:lpstr>Prevention - $100</vt:lpstr>
      <vt:lpstr>Prevention - $200</vt:lpstr>
      <vt:lpstr>Prevention - $300</vt:lpstr>
      <vt:lpstr>Prevention - $400</vt:lpstr>
      <vt:lpstr>Prevention - $500</vt:lpstr>
      <vt:lpstr>Transmission - $100</vt:lpstr>
      <vt:lpstr>Transmission - $200</vt:lpstr>
      <vt:lpstr>Transmission - $300</vt:lpstr>
      <vt:lpstr>Transmission - $400</vt:lpstr>
      <vt:lpstr>Transmission - $500</vt:lpstr>
      <vt:lpstr>Condoms - $100</vt:lpstr>
      <vt:lpstr>Condoms - $200</vt:lpstr>
      <vt:lpstr>Condoms - $300</vt:lpstr>
      <vt:lpstr>Condoms - $400</vt:lpstr>
      <vt:lpstr>Condoms - $500</vt:lpstr>
      <vt:lpstr>True or False - $100</vt:lpstr>
      <vt:lpstr>True or False - $200</vt:lpstr>
      <vt:lpstr>True or False - $300</vt:lpstr>
      <vt:lpstr>True or False - $400</vt:lpstr>
      <vt:lpstr>True or False - $500</vt:lpstr>
      <vt:lpstr>Final Jeopardy- $600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Negotiation and Refusal Skills</dc:title>
  <dc:creator>Karen Schantz</dc:creator>
  <cp:lastModifiedBy>Karen Schantz</cp:lastModifiedBy>
  <cp:revision>19</cp:revision>
  <dcterms:modified xsi:type="dcterms:W3CDTF">2020-11-06T16:54:52Z</dcterms:modified>
</cp:coreProperties>
</file>