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57" r:id="rId4"/>
    <p:sldId id="258" r:id="rId5"/>
    <p:sldId id="259" r:id="rId6"/>
    <p:sldId id="261" r:id="rId7"/>
    <p:sldId id="260"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1" r:id="rId27"/>
    <p:sldId id="282" r:id="rId28"/>
    <p:sldId id="283" r:id="rId29"/>
    <p:sldId id="28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86" d="100"/>
          <a:sy n="86" d="100"/>
        </p:scale>
        <p:origin x="15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E34C8FC-C2D8-4E7C-9D46-89A57B52316B}" type="datetimeFigureOut">
              <a:rPr lang="en-US" smtClean="0"/>
              <a:t>12/15/2020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83762E-9E1B-4857-9217-1034CD606A79}" type="slidenum">
              <a:rPr lang="en-US" smtClean="0"/>
              <a:t>‹#›</a:t>
            </a:fld>
            <a:endParaRPr lang="en-US"/>
          </a:p>
        </p:txBody>
      </p:sp>
    </p:spTree>
    <p:extLst>
      <p:ext uri="{BB962C8B-B14F-4D97-AF65-F5344CB8AC3E}">
        <p14:creationId xmlns:p14="http://schemas.microsoft.com/office/powerpoint/2010/main" val="3652280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34C8FC-C2D8-4E7C-9D46-89A57B52316B}" type="datetimeFigureOut">
              <a:rPr lang="en-US" smtClean="0"/>
              <a:t>12/15/2020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83762E-9E1B-4857-9217-1034CD606A79}" type="slidenum">
              <a:rPr lang="en-US" smtClean="0"/>
              <a:t>‹#›</a:t>
            </a:fld>
            <a:endParaRPr lang="en-US"/>
          </a:p>
        </p:txBody>
      </p:sp>
    </p:spTree>
    <p:extLst>
      <p:ext uri="{BB962C8B-B14F-4D97-AF65-F5344CB8AC3E}">
        <p14:creationId xmlns:p14="http://schemas.microsoft.com/office/powerpoint/2010/main" val="754441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34C8FC-C2D8-4E7C-9D46-89A57B52316B}" type="datetimeFigureOut">
              <a:rPr lang="en-US" smtClean="0"/>
              <a:t>12/15/2020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83762E-9E1B-4857-9217-1034CD606A79}" type="slidenum">
              <a:rPr lang="en-US" smtClean="0"/>
              <a:t>‹#›</a:t>
            </a:fld>
            <a:endParaRPr lang="en-US"/>
          </a:p>
        </p:txBody>
      </p:sp>
    </p:spTree>
    <p:extLst>
      <p:ext uri="{BB962C8B-B14F-4D97-AF65-F5344CB8AC3E}">
        <p14:creationId xmlns:p14="http://schemas.microsoft.com/office/powerpoint/2010/main" val="4265487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34C8FC-C2D8-4E7C-9D46-89A57B52316B}" type="datetimeFigureOut">
              <a:rPr lang="en-US" smtClean="0"/>
              <a:t>12/15/2020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83762E-9E1B-4857-9217-1034CD606A79}" type="slidenum">
              <a:rPr lang="en-US" smtClean="0"/>
              <a:t>‹#›</a:t>
            </a:fld>
            <a:endParaRPr lang="en-US"/>
          </a:p>
        </p:txBody>
      </p:sp>
    </p:spTree>
    <p:extLst>
      <p:ext uri="{BB962C8B-B14F-4D97-AF65-F5344CB8AC3E}">
        <p14:creationId xmlns:p14="http://schemas.microsoft.com/office/powerpoint/2010/main" val="360102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E34C8FC-C2D8-4E7C-9D46-89A57B52316B}" type="datetimeFigureOut">
              <a:rPr lang="en-US" smtClean="0"/>
              <a:t>12/15/2020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83762E-9E1B-4857-9217-1034CD606A79}" type="slidenum">
              <a:rPr lang="en-US" smtClean="0"/>
              <a:t>‹#›</a:t>
            </a:fld>
            <a:endParaRPr lang="en-US"/>
          </a:p>
        </p:txBody>
      </p:sp>
    </p:spTree>
    <p:extLst>
      <p:ext uri="{BB962C8B-B14F-4D97-AF65-F5344CB8AC3E}">
        <p14:creationId xmlns:p14="http://schemas.microsoft.com/office/powerpoint/2010/main" val="3228191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E34C8FC-C2D8-4E7C-9D46-89A57B52316B}" type="datetimeFigureOut">
              <a:rPr lang="en-US" smtClean="0"/>
              <a:t>12/15/2020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83762E-9E1B-4857-9217-1034CD606A79}" type="slidenum">
              <a:rPr lang="en-US" smtClean="0"/>
              <a:t>‹#›</a:t>
            </a:fld>
            <a:endParaRPr lang="en-US"/>
          </a:p>
        </p:txBody>
      </p:sp>
    </p:spTree>
    <p:extLst>
      <p:ext uri="{BB962C8B-B14F-4D97-AF65-F5344CB8AC3E}">
        <p14:creationId xmlns:p14="http://schemas.microsoft.com/office/powerpoint/2010/main" val="3921683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E34C8FC-C2D8-4E7C-9D46-89A57B52316B}" type="datetimeFigureOut">
              <a:rPr lang="en-US" smtClean="0"/>
              <a:t>12/15/2020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83762E-9E1B-4857-9217-1034CD606A79}" type="slidenum">
              <a:rPr lang="en-US" smtClean="0"/>
              <a:t>‹#›</a:t>
            </a:fld>
            <a:endParaRPr lang="en-US"/>
          </a:p>
        </p:txBody>
      </p:sp>
    </p:spTree>
    <p:extLst>
      <p:ext uri="{BB962C8B-B14F-4D97-AF65-F5344CB8AC3E}">
        <p14:creationId xmlns:p14="http://schemas.microsoft.com/office/powerpoint/2010/main" val="4050366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E34C8FC-C2D8-4E7C-9D46-89A57B52316B}" type="datetimeFigureOut">
              <a:rPr lang="en-US" smtClean="0"/>
              <a:t>12/15/2020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83762E-9E1B-4857-9217-1034CD606A79}" type="slidenum">
              <a:rPr lang="en-US" smtClean="0"/>
              <a:t>‹#›</a:t>
            </a:fld>
            <a:endParaRPr lang="en-US"/>
          </a:p>
        </p:txBody>
      </p:sp>
    </p:spTree>
    <p:extLst>
      <p:ext uri="{BB962C8B-B14F-4D97-AF65-F5344CB8AC3E}">
        <p14:creationId xmlns:p14="http://schemas.microsoft.com/office/powerpoint/2010/main" val="4157602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34C8FC-C2D8-4E7C-9D46-89A57B52316B}" type="datetimeFigureOut">
              <a:rPr lang="en-US" smtClean="0"/>
              <a:t>12/15/2020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83762E-9E1B-4857-9217-1034CD606A79}" type="slidenum">
              <a:rPr lang="en-US" smtClean="0"/>
              <a:t>‹#›</a:t>
            </a:fld>
            <a:endParaRPr lang="en-US"/>
          </a:p>
        </p:txBody>
      </p:sp>
    </p:spTree>
    <p:extLst>
      <p:ext uri="{BB962C8B-B14F-4D97-AF65-F5344CB8AC3E}">
        <p14:creationId xmlns:p14="http://schemas.microsoft.com/office/powerpoint/2010/main" val="3182703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E34C8FC-C2D8-4E7C-9D46-89A57B52316B}" type="datetimeFigureOut">
              <a:rPr lang="en-US" smtClean="0"/>
              <a:t>12/15/2020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83762E-9E1B-4857-9217-1034CD606A79}" type="slidenum">
              <a:rPr lang="en-US" smtClean="0"/>
              <a:t>‹#›</a:t>
            </a:fld>
            <a:endParaRPr lang="en-US"/>
          </a:p>
        </p:txBody>
      </p:sp>
    </p:spTree>
    <p:extLst>
      <p:ext uri="{BB962C8B-B14F-4D97-AF65-F5344CB8AC3E}">
        <p14:creationId xmlns:p14="http://schemas.microsoft.com/office/powerpoint/2010/main" val="3622905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E34C8FC-C2D8-4E7C-9D46-89A57B52316B}" type="datetimeFigureOut">
              <a:rPr lang="en-US" smtClean="0"/>
              <a:t>12/15/2020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83762E-9E1B-4857-9217-1034CD606A79}" type="slidenum">
              <a:rPr lang="en-US" smtClean="0"/>
              <a:t>‹#›</a:t>
            </a:fld>
            <a:endParaRPr lang="en-US"/>
          </a:p>
        </p:txBody>
      </p:sp>
    </p:spTree>
    <p:extLst>
      <p:ext uri="{BB962C8B-B14F-4D97-AF65-F5344CB8AC3E}">
        <p14:creationId xmlns:p14="http://schemas.microsoft.com/office/powerpoint/2010/main" val="927840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34C8FC-C2D8-4E7C-9D46-89A57B52316B}" type="datetimeFigureOut">
              <a:rPr lang="en-US" smtClean="0"/>
              <a:t>12/15/2020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83762E-9E1B-4857-9217-1034CD606A79}" type="slidenum">
              <a:rPr lang="en-US" smtClean="0"/>
              <a:t>‹#›</a:t>
            </a:fld>
            <a:endParaRPr lang="en-US"/>
          </a:p>
        </p:txBody>
      </p:sp>
    </p:spTree>
    <p:extLst>
      <p:ext uri="{BB962C8B-B14F-4D97-AF65-F5344CB8AC3E}">
        <p14:creationId xmlns:p14="http://schemas.microsoft.com/office/powerpoint/2010/main" val="18711015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LV5IoN-Hds0&amp;feature=youtu.b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GTFixZ2Ic9Q&amp;feature=youtu.be&amp;list=PL3xP1jlf1jgLGmP1Dl6w_XoQ0pYs7ad_"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US" dirty="0"/>
            </a:br>
            <a:r>
              <a:rPr lang="en-US" dirty="0"/>
              <a:t>Enhancing Refusal </a:t>
            </a:r>
            <a:br>
              <a:rPr lang="en-US" dirty="0"/>
            </a:br>
            <a:r>
              <a:rPr lang="en-US" dirty="0"/>
              <a:t>&amp; </a:t>
            </a:r>
            <a:br>
              <a:rPr lang="en-US" dirty="0"/>
            </a:br>
            <a:r>
              <a:rPr lang="en-US" dirty="0"/>
              <a:t>  Negotiation Skills	</a:t>
            </a:r>
          </a:p>
        </p:txBody>
      </p:sp>
      <p:sp>
        <p:nvSpPr>
          <p:cNvPr id="3" name="Subtitle 2"/>
          <p:cNvSpPr>
            <a:spLocks noGrp="1"/>
          </p:cNvSpPr>
          <p:nvPr>
            <p:ph type="subTitle" idx="1"/>
          </p:nvPr>
        </p:nvSpPr>
        <p:spPr/>
        <p:txBody>
          <a:bodyPr>
            <a:normAutofit/>
          </a:bodyPr>
          <a:lstStyle/>
          <a:p>
            <a:r>
              <a:rPr lang="en-US" sz="3600" dirty="0"/>
              <a:t>Module 8</a:t>
            </a:r>
          </a:p>
        </p:txBody>
      </p:sp>
    </p:spTree>
    <p:extLst>
      <p:ext uri="{BB962C8B-B14F-4D97-AF65-F5344CB8AC3E}">
        <p14:creationId xmlns:p14="http://schemas.microsoft.com/office/powerpoint/2010/main" val="5771427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Taylor</a:t>
            </a:r>
          </a:p>
        </p:txBody>
      </p:sp>
      <p:sp>
        <p:nvSpPr>
          <p:cNvPr id="3" name="Content Placeholder 2"/>
          <p:cNvSpPr>
            <a:spLocks noGrp="1"/>
          </p:cNvSpPr>
          <p:nvPr>
            <p:ph idx="1"/>
          </p:nvPr>
        </p:nvSpPr>
        <p:spPr/>
        <p:txBody>
          <a:bodyPr>
            <a:noAutofit/>
          </a:bodyPr>
          <a:lstStyle/>
          <a:p>
            <a:pPr marL="0" indent="0">
              <a:buNone/>
            </a:pPr>
            <a:r>
              <a:rPr lang="en-US" sz="3600" dirty="0"/>
              <a:t>You and your partner (Jamie) are at your place and things are getting very intimate. Jamie is starting to talk about using protection and you are getting angry. Does Jamie think you have been sleeping around? You don’t think using protection feels good and truly believe it will ruin the mood. </a:t>
            </a:r>
          </a:p>
          <a:p>
            <a:pPr marL="0" indent="0">
              <a:buNone/>
            </a:pPr>
            <a:endParaRPr lang="en-US" sz="3600" dirty="0"/>
          </a:p>
          <a:p>
            <a:pPr marL="0" indent="0">
              <a:buNone/>
            </a:pPr>
            <a:r>
              <a:rPr lang="en-US" sz="3600" dirty="0"/>
              <a:t>Your task is to convince Jamie to have sex without protection. </a:t>
            </a:r>
          </a:p>
        </p:txBody>
      </p:sp>
    </p:spTree>
    <p:extLst>
      <p:ext uri="{BB962C8B-B14F-4D97-AF65-F5344CB8AC3E}">
        <p14:creationId xmlns:p14="http://schemas.microsoft.com/office/powerpoint/2010/main" val="4144292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55"/>
            <a:ext cx="10515600" cy="1325563"/>
          </a:xfrm>
        </p:spPr>
        <p:txBody>
          <a:bodyPr>
            <a:normAutofit/>
          </a:bodyPr>
          <a:lstStyle/>
          <a:p>
            <a:r>
              <a:rPr lang="en-US" sz="5400" dirty="0"/>
              <a:t>Jamie</a:t>
            </a:r>
          </a:p>
        </p:txBody>
      </p:sp>
      <p:sp>
        <p:nvSpPr>
          <p:cNvPr id="3" name="Content Placeholder 2"/>
          <p:cNvSpPr>
            <a:spLocks noGrp="1"/>
          </p:cNvSpPr>
          <p:nvPr>
            <p:ph idx="1"/>
          </p:nvPr>
        </p:nvSpPr>
        <p:spPr>
          <a:xfrm>
            <a:off x="838200" y="1170878"/>
            <a:ext cx="10515600" cy="5430643"/>
          </a:xfrm>
        </p:spPr>
        <p:txBody>
          <a:bodyPr>
            <a:noAutofit/>
          </a:bodyPr>
          <a:lstStyle/>
          <a:p>
            <a:pPr marL="0" indent="0">
              <a:buNone/>
            </a:pPr>
            <a:r>
              <a:rPr lang="en-US" sz="3200" dirty="0"/>
              <a:t>You and your sexual partner (Taylor) are in your partner’s living room with the lights down low and things are starting to get physical. You are trying to tell Taylor that you want to use protection, and Taylor is beginning to get angry. Taylor doesn’t think sex will feel as good and does not want to use protection. But you want to use protection because you respect yourself. Your health is important to you and you want to protect yourself because you are worth it! </a:t>
            </a:r>
          </a:p>
          <a:p>
            <a:pPr marL="0" indent="0">
              <a:buNone/>
            </a:pPr>
            <a:endParaRPr lang="en-US" sz="3200" dirty="0"/>
          </a:p>
          <a:p>
            <a:pPr marL="0" indent="0">
              <a:buNone/>
            </a:pPr>
            <a:r>
              <a:rPr lang="en-US" sz="3200" dirty="0"/>
              <a:t>Your task is to convince Taylor that sex can be just as pleasurable with condoms or dental dams. </a:t>
            </a:r>
          </a:p>
        </p:txBody>
      </p:sp>
    </p:spTree>
    <p:extLst>
      <p:ext uri="{BB962C8B-B14F-4D97-AF65-F5344CB8AC3E}">
        <p14:creationId xmlns:p14="http://schemas.microsoft.com/office/powerpoint/2010/main" val="270157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Process</a:t>
            </a:r>
          </a:p>
        </p:txBody>
      </p:sp>
      <p:sp>
        <p:nvSpPr>
          <p:cNvPr id="3" name="Content Placeholder 2"/>
          <p:cNvSpPr>
            <a:spLocks noGrp="1"/>
          </p:cNvSpPr>
          <p:nvPr>
            <p:ph idx="1"/>
          </p:nvPr>
        </p:nvSpPr>
        <p:spPr/>
        <p:txBody>
          <a:bodyPr>
            <a:normAutofit lnSpcReduction="10000"/>
          </a:bodyPr>
          <a:lstStyle/>
          <a:p>
            <a:pPr marL="457200" indent="-457200">
              <a:buFont typeface="Wingdings" pitchFamily="2" charset="2"/>
              <a:buChar char="§"/>
            </a:pPr>
            <a:r>
              <a:rPr lang="en-US" sz="3600" dirty="0"/>
              <a:t>What methods/strategies did Jamie use to get the message across?</a:t>
            </a:r>
          </a:p>
          <a:p>
            <a:pPr marL="457200" indent="-457200">
              <a:buFont typeface="Wingdings" pitchFamily="2" charset="2"/>
              <a:buChar char="§"/>
            </a:pPr>
            <a:r>
              <a:rPr lang="en-US" sz="3600" dirty="0"/>
              <a:t>Actors, what pressures were your characters feeling?</a:t>
            </a:r>
          </a:p>
          <a:p>
            <a:pPr marL="457200" indent="-457200">
              <a:buFont typeface="Wingdings" pitchFamily="2" charset="2"/>
              <a:buChar char="§"/>
            </a:pPr>
            <a:r>
              <a:rPr lang="en-US" sz="3600" dirty="0"/>
              <a:t>Were there any misunderstandings or breakdowns in communication?</a:t>
            </a:r>
          </a:p>
          <a:p>
            <a:pPr marL="457200" indent="-457200">
              <a:buFont typeface="Wingdings" pitchFamily="2" charset="2"/>
              <a:buChar char="§"/>
            </a:pPr>
            <a:r>
              <a:rPr lang="en-US" sz="3600" dirty="0"/>
              <a:t>Did these characters seem realistic to you?</a:t>
            </a:r>
          </a:p>
          <a:p>
            <a:pPr marL="457200" indent="-457200">
              <a:buFont typeface="Wingdings" pitchFamily="2" charset="2"/>
              <a:buChar char="§"/>
            </a:pPr>
            <a:r>
              <a:rPr lang="en-US" sz="3600" dirty="0"/>
              <a:t>How would you have handled the situation differently?</a:t>
            </a:r>
          </a:p>
          <a:p>
            <a:pPr marL="0" indent="0">
              <a:buNone/>
            </a:pPr>
            <a:endParaRPr lang="en-US" dirty="0"/>
          </a:p>
        </p:txBody>
      </p:sp>
    </p:spTree>
    <p:extLst>
      <p:ext uri="{BB962C8B-B14F-4D97-AF65-F5344CB8AC3E}">
        <p14:creationId xmlns:p14="http://schemas.microsoft.com/office/powerpoint/2010/main" val="9594659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Justice</a:t>
            </a:r>
          </a:p>
        </p:txBody>
      </p:sp>
      <p:sp>
        <p:nvSpPr>
          <p:cNvPr id="3" name="Content Placeholder 2"/>
          <p:cNvSpPr>
            <a:spLocks noGrp="1"/>
          </p:cNvSpPr>
          <p:nvPr>
            <p:ph idx="1"/>
          </p:nvPr>
        </p:nvSpPr>
        <p:spPr>
          <a:xfrm>
            <a:off x="838200" y="1460810"/>
            <a:ext cx="10515600" cy="5129561"/>
          </a:xfrm>
        </p:spPr>
        <p:txBody>
          <a:bodyPr>
            <a:normAutofit lnSpcReduction="10000"/>
          </a:bodyPr>
          <a:lstStyle/>
          <a:p>
            <a:pPr marL="0" indent="0">
              <a:buNone/>
            </a:pPr>
            <a:r>
              <a:rPr lang="en-US" sz="3200" dirty="0"/>
              <a:t>You have been going out with Angel for a while now and you want to talk about using condoms. You know Angel has had sex with other people, and you are concerned about pregnancy and STIs, especially HIV, and want to use a condom. But you also don’t want to lose Angel. You think you’re falling in love. Angel may be offended because you’re already using the pill for birth control, but you mention condoms anyway. You want to be with Angel, but only if you can be safer.</a:t>
            </a:r>
          </a:p>
          <a:p>
            <a:endParaRPr lang="en-US" sz="3200" b="1" dirty="0"/>
          </a:p>
          <a:p>
            <a:pPr marL="0" indent="0">
              <a:buNone/>
            </a:pPr>
            <a:r>
              <a:rPr lang="en-US" sz="3200" dirty="0"/>
              <a:t>Your task is to resist the temptation to have unsafe sex but still keep the relationship. </a:t>
            </a:r>
          </a:p>
          <a:p>
            <a:endParaRPr lang="en-US" dirty="0"/>
          </a:p>
        </p:txBody>
      </p:sp>
    </p:spTree>
    <p:extLst>
      <p:ext uri="{BB962C8B-B14F-4D97-AF65-F5344CB8AC3E}">
        <p14:creationId xmlns:p14="http://schemas.microsoft.com/office/powerpoint/2010/main" val="865207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55"/>
            <a:ext cx="10515600" cy="1325563"/>
          </a:xfrm>
        </p:spPr>
        <p:txBody>
          <a:bodyPr>
            <a:normAutofit/>
          </a:bodyPr>
          <a:lstStyle/>
          <a:p>
            <a:r>
              <a:rPr lang="en-US" sz="5400" dirty="0"/>
              <a:t>Angel</a:t>
            </a:r>
          </a:p>
        </p:txBody>
      </p:sp>
      <p:sp>
        <p:nvSpPr>
          <p:cNvPr id="3" name="Content Placeholder 2"/>
          <p:cNvSpPr>
            <a:spLocks noGrp="1"/>
          </p:cNvSpPr>
          <p:nvPr>
            <p:ph idx="1"/>
          </p:nvPr>
        </p:nvSpPr>
        <p:spPr>
          <a:xfrm>
            <a:off x="838200" y="1825624"/>
            <a:ext cx="10515600" cy="4865107"/>
          </a:xfrm>
        </p:spPr>
        <p:txBody>
          <a:bodyPr>
            <a:normAutofit/>
          </a:bodyPr>
          <a:lstStyle/>
          <a:p>
            <a:pPr marL="0" indent="0">
              <a:buNone/>
            </a:pPr>
            <a:r>
              <a:rPr lang="en-US" sz="3200" dirty="0"/>
              <a:t>Your partner (Justice) just suggested that you start using condoms. You are already using the birth control pill and feel that Justice must think you are cheating if Justice is afraid to have sex with you without using a condom. Your older sibling told you that you don’t have to use condoms when you really love someone. You want to prove Justice trusts and cares about you by not using condoms. </a:t>
            </a:r>
          </a:p>
          <a:p>
            <a:endParaRPr lang="en-US" sz="3200" b="1" dirty="0"/>
          </a:p>
          <a:p>
            <a:endParaRPr lang="en-US" sz="3200" b="1" dirty="0"/>
          </a:p>
          <a:p>
            <a:pPr marL="0" indent="0">
              <a:buNone/>
            </a:pPr>
            <a:r>
              <a:rPr lang="en-US" sz="3200" dirty="0"/>
              <a:t>Your task is to try to convince Justice not to use condoms.</a:t>
            </a:r>
          </a:p>
          <a:p>
            <a:pPr marL="0" indent="0">
              <a:buNone/>
            </a:pPr>
            <a:endParaRPr lang="en-US" dirty="0"/>
          </a:p>
        </p:txBody>
      </p:sp>
    </p:spTree>
    <p:extLst>
      <p:ext uri="{BB962C8B-B14F-4D97-AF65-F5344CB8AC3E}">
        <p14:creationId xmlns:p14="http://schemas.microsoft.com/office/powerpoint/2010/main" val="29155414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Process</a:t>
            </a:r>
          </a:p>
        </p:txBody>
      </p:sp>
      <p:sp>
        <p:nvSpPr>
          <p:cNvPr id="3" name="Content Placeholder 2"/>
          <p:cNvSpPr>
            <a:spLocks noGrp="1"/>
          </p:cNvSpPr>
          <p:nvPr>
            <p:ph idx="1"/>
          </p:nvPr>
        </p:nvSpPr>
        <p:spPr/>
        <p:txBody>
          <a:bodyPr/>
          <a:lstStyle/>
          <a:p>
            <a:pPr marL="457200" indent="-457200">
              <a:buFont typeface="Wingdings" pitchFamily="2" charset="2"/>
              <a:buChar char="§"/>
            </a:pPr>
            <a:r>
              <a:rPr lang="en-US" sz="3200" dirty="0"/>
              <a:t>Actors, what pressures were your characters feeling?</a:t>
            </a:r>
          </a:p>
          <a:p>
            <a:pPr marL="457200" indent="-457200">
              <a:buFont typeface="Wingdings" pitchFamily="2" charset="2"/>
              <a:buChar char="§"/>
            </a:pPr>
            <a:r>
              <a:rPr lang="en-US" sz="3200" dirty="0"/>
              <a:t>Were there any misunderstandings or breakdowns in communication?</a:t>
            </a:r>
          </a:p>
          <a:p>
            <a:pPr marL="457200" indent="-457200">
              <a:buFont typeface="Wingdings" pitchFamily="2" charset="2"/>
              <a:buChar char="§"/>
            </a:pPr>
            <a:r>
              <a:rPr lang="en-US" sz="3200" dirty="0"/>
              <a:t>Which decisions would you make in a situation like this?</a:t>
            </a:r>
          </a:p>
          <a:p>
            <a:pPr marL="457200" indent="-457200">
              <a:buFont typeface="Wingdings" pitchFamily="2" charset="2"/>
              <a:buChar char="§"/>
            </a:pPr>
            <a:r>
              <a:rPr lang="en-US" sz="3200" dirty="0"/>
              <a:t>Do you know anyone who doesn’t want a partner to use condoms?</a:t>
            </a:r>
          </a:p>
          <a:p>
            <a:pPr marL="457200" indent="-457200">
              <a:buFont typeface="Wingdings" pitchFamily="2" charset="2"/>
              <a:buChar char="§"/>
            </a:pPr>
            <a:r>
              <a:rPr lang="en-US" sz="3200" dirty="0"/>
              <a:t>Would you risk losing your partner in order to protect yourself?</a:t>
            </a:r>
          </a:p>
          <a:p>
            <a:pPr marL="0" indent="0">
              <a:buNone/>
            </a:pPr>
            <a:endParaRPr lang="en-US" dirty="0"/>
          </a:p>
        </p:txBody>
      </p:sp>
    </p:spTree>
    <p:extLst>
      <p:ext uri="{BB962C8B-B14F-4D97-AF65-F5344CB8AC3E}">
        <p14:creationId xmlns:p14="http://schemas.microsoft.com/office/powerpoint/2010/main" val="5456731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t>Kayla</a:t>
            </a:r>
            <a:r>
              <a:rPr lang="en-US" dirty="0"/>
              <a:t>	</a:t>
            </a:r>
          </a:p>
        </p:txBody>
      </p:sp>
      <p:sp>
        <p:nvSpPr>
          <p:cNvPr id="3" name="Content Placeholder 2"/>
          <p:cNvSpPr>
            <a:spLocks noGrp="1"/>
          </p:cNvSpPr>
          <p:nvPr>
            <p:ph idx="1"/>
          </p:nvPr>
        </p:nvSpPr>
        <p:spPr>
          <a:xfrm>
            <a:off x="838200" y="1393902"/>
            <a:ext cx="10515600" cy="5330283"/>
          </a:xfrm>
        </p:spPr>
        <p:txBody>
          <a:bodyPr>
            <a:normAutofit fontScale="77500" lnSpcReduction="20000"/>
          </a:bodyPr>
          <a:lstStyle/>
          <a:p>
            <a:r>
              <a:rPr lang="en-US" sz="3800" dirty="0"/>
              <a:t>Your friend, Mia, is upset because her girlfriend wants to use dental dams. You have never used protection either, but you just finished this program at school about pregnancy, HIV and safer sex, and now you feel a lot differently about it. Your partner dated other people before you and had sex with them. Your partner wasn’t your first either. Now you understand how important it is to reduce the risk for yourself and your partner by always using protection. </a:t>
            </a:r>
          </a:p>
          <a:p>
            <a:endParaRPr lang="en-US" sz="3800" dirty="0"/>
          </a:p>
          <a:p>
            <a:r>
              <a:rPr lang="en-US" sz="3800" dirty="0"/>
              <a:t>While Mia is telling you all the reasons for not using condoms or dental dams, you are trying to convince Mia that protection is a good idea. Maybe you can get Mia to go to the clinic with you to get protection.</a:t>
            </a:r>
          </a:p>
          <a:p>
            <a:endParaRPr lang="en-US" sz="3800" b="1" dirty="0"/>
          </a:p>
          <a:p>
            <a:pPr marL="0" indent="0">
              <a:buNone/>
            </a:pPr>
            <a:r>
              <a:rPr lang="en-US" sz="3800" dirty="0"/>
              <a:t>Your task is to resist Mia’s pressure to have unsafe sex and still keep your friend’s respect. </a:t>
            </a:r>
          </a:p>
          <a:p>
            <a:pPr marL="0" indent="0">
              <a:buNone/>
            </a:pPr>
            <a:endParaRPr lang="en-US" dirty="0"/>
          </a:p>
        </p:txBody>
      </p:sp>
    </p:spTree>
    <p:extLst>
      <p:ext uri="{BB962C8B-B14F-4D97-AF65-F5344CB8AC3E}">
        <p14:creationId xmlns:p14="http://schemas.microsoft.com/office/powerpoint/2010/main" val="1081141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Mia</a:t>
            </a:r>
          </a:p>
        </p:txBody>
      </p:sp>
      <p:sp>
        <p:nvSpPr>
          <p:cNvPr id="3" name="Content Placeholder 2"/>
          <p:cNvSpPr>
            <a:spLocks noGrp="1"/>
          </p:cNvSpPr>
          <p:nvPr>
            <p:ph idx="1"/>
          </p:nvPr>
        </p:nvSpPr>
        <p:spPr>
          <a:xfrm>
            <a:off x="838200" y="1825625"/>
            <a:ext cx="10515600" cy="4667250"/>
          </a:xfrm>
        </p:spPr>
        <p:txBody>
          <a:bodyPr>
            <a:normAutofit fontScale="92500" lnSpcReduction="20000"/>
          </a:bodyPr>
          <a:lstStyle/>
          <a:p>
            <a:pPr marL="0" indent="0">
              <a:buNone/>
            </a:pPr>
            <a:r>
              <a:rPr lang="en-US" sz="3000" dirty="0"/>
              <a:t>Your girlfriend told you that if you want to have sex you have to use dental dams. You’ve heard others talk about this at basketball practice. They say that rubber is nasty and you should feel the “real thing.” You’re not trying to be difficult, but nobody is going to force you to use protection! Besides, you only go out with other girls so neither of you is going to get pregnant. And you’re not worried about diseases because your new girlfriend is young. </a:t>
            </a:r>
          </a:p>
          <a:p>
            <a:endParaRPr lang="en-US" sz="3000" dirty="0"/>
          </a:p>
          <a:p>
            <a:pPr marL="0" indent="0">
              <a:buNone/>
            </a:pPr>
            <a:r>
              <a:rPr lang="en-US" sz="3000" dirty="0"/>
              <a:t>Your friend, Kayla, wants to start using protection because she took a class about HIV and AIDS. You can’t even respect Kayla anymore if she can’t be real. </a:t>
            </a:r>
          </a:p>
          <a:p>
            <a:endParaRPr lang="en-US" sz="3000" dirty="0"/>
          </a:p>
          <a:p>
            <a:pPr marL="0" indent="0">
              <a:buNone/>
            </a:pPr>
            <a:r>
              <a:rPr lang="en-US" sz="3000" dirty="0"/>
              <a:t>Your task is to convince Kayla that protection is a bad idea.</a:t>
            </a:r>
          </a:p>
          <a:p>
            <a:pPr marL="0" indent="0">
              <a:buNone/>
            </a:pPr>
            <a:endParaRPr lang="en-US" dirty="0"/>
          </a:p>
        </p:txBody>
      </p:sp>
    </p:spTree>
    <p:extLst>
      <p:ext uri="{BB962C8B-B14F-4D97-AF65-F5344CB8AC3E}">
        <p14:creationId xmlns:p14="http://schemas.microsoft.com/office/powerpoint/2010/main" val="42153199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Process</a:t>
            </a:r>
          </a:p>
        </p:txBody>
      </p:sp>
      <p:sp>
        <p:nvSpPr>
          <p:cNvPr id="3" name="Content Placeholder 2"/>
          <p:cNvSpPr>
            <a:spLocks noGrp="1"/>
          </p:cNvSpPr>
          <p:nvPr>
            <p:ph idx="1"/>
          </p:nvPr>
        </p:nvSpPr>
        <p:spPr>
          <a:xfrm>
            <a:off x="838200" y="1483112"/>
            <a:ext cx="10515600" cy="5118410"/>
          </a:xfrm>
        </p:spPr>
        <p:txBody>
          <a:bodyPr>
            <a:normAutofit/>
          </a:bodyPr>
          <a:lstStyle/>
          <a:p>
            <a:pPr marL="457200" indent="-457200">
              <a:buFont typeface="Wingdings" pitchFamily="2" charset="2"/>
              <a:buChar char="§"/>
            </a:pPr>
            <a:r>
              <a:rPr lang="en-US" dirty="0"/>
              <a:t>What kept Mia from using dental dams?</a:t>
            </a:r>
          </a:p>
          <a:p>
            <a:pPr marL="457200" indent="-457200">
              <a:buFont typeface="Wingdings" pitchFamily="2" charset="2"/>
              <a:buChar char="§"/>
            </a:pPr>
            <a:r>
              <a:rPr lang="en-US" dirty="0"/>
              <a:t>What are some of the consequences Mia could be facing for having intercourse without using protection?</a:t>
            </a:r>
          </a:p>
          <a:p>
            <a:pPr marL="457200" indent="-457200">
              <a:buFont typeface="Wingdings" pitchFamily="2" charset="2"/>
              <a:buChar char="§"/>
            </a:pPr>
            <a:r>
              <a:rPr lang="en-US" dirty="0"/>
              <a:t>What do you think convinced Kayla to start practicing safer sex?</a:t>
            </a:r>
          </a:p>
          <a:p>
            <a:pPr marL="457200" indent="-457200">
              <a:buFont typeface="Wingdings" pitchFamily="2" charset="2"/>
              <a:buChar char="§"/>
            </a:pPr>
            <a:r>
              <a:rPr lang="en-US" dirty="0"/>
              <a:t>Was Kayla able to convince Mia? If so, how? If not, are they still friends?</a:t>
            </a:r>
          </a:p>
          <a:p>
            <a:pPr marL="457200" indent="-457200">
              <a:buFont typeface="Wingdings" pitchFamily="2" charset="2"/>
              <a:buChar char="§"/>
            </a:pPr>
            <a:r>
              <a:rPr lang="en-US" dirty="0"/>
              <a:t>Were there any misunderstandings or breakdowns in communication?</a:t>
            </a:r>
          </a:p>
          <a:p>
            <a:pPr marL="457200" indent="-457200">
              <a:buFont typeface="Wingdings" pitchFamily="2" charset="2"/>
              <a:buChar char="§"/>
            </a:pPr>
            <a:r>
              <a:rPr lang="en-US" dirty="0"/>
              <a:t>Why is it important to use protection such as condoms or dental dams every time you have sexual intercourse or oral sex?</a:t>
            </a:r>
          </a:p>
          <a:p>
            <a:endParaRPr lang="en-US" dirty="0"/>
          </a:p>
        </p:txBody>
      </p:sp>
    </p:spTree>
    <p:extLst>
      <p:ext uri="{BB962C8B-B14F-4D97-AF65-F5344CB8AC3E}">
        <p14:creationId xmlns:p14="http://schemas.microsoft.com/office/powerpoint/2010/main" val="39239743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55"/>
            <a:ext cx="10515600" cy="1325563"/>
          </a:xfrm>
        </p:spPr>
        <p:txBody>
          <a:bodyPr/>
          <a:lstStyle/>
          <a:p>
            <a:r>
              <a:rPr lang="en-US" sz="5400" dirty="0"/>
              <a:t>Devon	</a:t>
            </a:r>
            <a:r>
              <a:rPr lang="en-US" dirty="0"/>
              <a:t>	</a:t>
            </a:r>
          </a:p>
        </p:txBody>
      </p:sp>
      <p:sp>
        <p:nvSpPr>
          <p:cNvPr id="3" name="Content Placeholder 2"/>
          <p:cNvSpPr>
            <a:spLocks noGrp="1"/>
          </p:cNvSpPr>
          <p:nvPr>
            <p:ph idx="1"/>
          </p:nvPr>
        </p:nvSpPr>
        <p:spPr>
          <a:xfrm>
            <a:off x="838200" y="1343818"/>
            <a:ext cx="10515600" cy="5201948"/>
          </a:xfrm>
        </p:spPr>
        <p:txBody>
          <a:bodyPr>
            <a:normAutofit fontScale="70000" lnSpcReduction="20000"/>
          </a:bodyPr>
          <a:lstStyle/>
          <a:p>
            <a:pPr marL="0" indent="0">
              <a:buNone/>
            </a:pPr>
            <a:r>
              <a:rPr lang="en-US" sz="3100" dirty="0"/>
              <a:t>You and your partner, Jadon, have been sexually active for a while. However, you have just completed a program called </a:t>
            </a:r>
            <a:r>
              <a:rPr lang="en-US" sz="3100" i="1" dirty="0"/>
              <a:t>Making Proud Choices! </a:t>
            </a:r>
            <a:r>
              <a:rPr lang="en-US" sz="3100" dirty="0"/>
              <a:t>You are thinking about the things you didn’t know and the things that concern you. You think about your own behaviors. You think about Jadon’s past sexual life and your own past sexual life. And now you begin to worry because you and your partner have been sexually active without using protection. Now you want to use protection. You know Jadon is stubborn and gets jealous very easily. In fact, he got really jealous of your friend Shane, who was volunteering along with you at last week’s Gay Pride event. You are afraid to say that you are concerned about HIV because Jadon might believe you are cheating, or even go and find a new partner. </a:t>
            </a:r>
          </a:p>
          <a:p>
            <a:endParaRPr lang="en-US" sz="3100" dirty="0"/>
          </a:p>
          <a:p>
            <a:pPr marL="0" indent="0">
              <a:buNone/>
            </a:pPr>
            <a:r>
              <a:rPr lang="en-US" sz="3100" dirty="0"/>
              <a:t>You decide to tell Jadon about the program and all the important information you learned and that you want to use protection if you have sex again. When he arrives, you are looking at the information about STI protection that was given to you at the program. </a:t>
            </a:r>
          </a:p>
          <a:p>
            <a:endParaRPr lang="en-US" sz="3100" dirty="0"/>
          </a:p>
          <a:p>
            <a:pPr marL="0" indent="0">
              <a:buNone/>
            </a:pPr>
            <a:r>
              <a:rPr lang="en-US" sz="3100" dirty="0"/>
              <a:t>Your task is to convince Jadon that you want to be proud and responsible and use protection.</a:t>
            </a:r>
          </a:p>
          <a:p>
            <a:pPr marL="0" indent="0">
              <a:buNone/>
            </a:pPr>
            <a:endParaRPr lang="en-US" dirty="0"/>
          </a:p>
        </p:txBody>
      </p:sp>
    </p:spTree>
    <p:extLst>
      <p:ext uri="{BB962C8B-B14F-4D97-AF65-F5344CB8AC3E}">
        <p14:creationId xmlns:p14="http://schemas.microsoft.com/office/powerpoint/2010/main" val="1948415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SWAT</a:t>
            </a:r>
          </a:p>
        </p:txBody>
      </p:sp>
      <p:sp>
        <p:nvSpPr>
          <p:cNvPr id="3" name="Content Placeholder 2"/>
          <p:cNvSpPr>
            <a:spLocks noGrp="1"/>
          </p:cNvSpPr>
          <p:nvPr>
            <p:ph idx="1"/>
          </p:nvPr>
        </p:nvSpPr>
        <p:spPr/>
        <p:txBody>
          <a:bodyPr/>
          <a:lstStyle/>
          <a:p>
            <a:pPr marL="0" indent="0">
              <a:buNone/>
            </a:pPr>
            <a:r>
              <a:rPr lang="en-US" sz="3600" dirty="0"/>
              <a:t>S = Say “No” </a:t>
            </a:r>
          </a:p>
          <a:p>
            <a:endParaRPr lang="en-US" sz="3600" dirty="0"/>
          </a:p>
          <a:p>
            <a:pPr marL="0" indent="0">
              <a:buNone/>
            </a:pPr>
            <a:r>
              <a:rPr lang="en-US" sz="3600" dirty="0"/>
              <a:t>W = Explain Why</a:t>
            </a:r>
          </a:p>
          <a:p>
            <a:endParaRPr lang="en-US" sz="3600" dirty="0"/>
          </a:p>
          <a:p>
            <a:pPr marL="0" indent="0">
              <a:buNone/>
            </a:pPr>
            <a:r>
              <a:rPr lang="en-US" sz="3600" dirty="0"/>
              <a:t>A = Provide Alternatives</a:t>
            </a:r>
          </a:p>
          <a:p>
            <a:endParaRPr lang="en-US" sz="3600" dirty="0"/>
          </a:p>
          <a:p>
            <a:pPr marL="0" indent="0">
              <a:buNone/>
            </a:pPr>
            <a:r>
              <a:rPr lang="en-US" sz="3600" dirty="0"/>
              <a:t>T = Talk it out </a:t>
            </a:r>
          </a:p>
          <a:p>
            <a:pPr marL="0" indent="0">
              <a:buNone/>
            </a:pPr>
            <a:endParaRPr lang="en-US" dirty="0"/>
          </a:p>
        </p:txBody>
      </p:sp>
    </p:spTree>
    <p:extLst>
      <p:ext uri="{BB962C8B-B14F-4D97-AF65-F5344CB8AC3E}">
        <p14:creationId xmlns:p14="http://schemas.microsoft.com/office/powerpoint/2010/main" val="22985821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Jadon</a:t>
            </a:r>
          </a:p>
        </p:txBody>
      </p:sp>
      <p:sp>
        <p:nvSpPr>
          <p:cNvPr id="3" name="Content Placeholder 2"/>
          <p:cNvSpPr>
            <a:spLocks noGrp="1"/>
          </p:cNvSpPr>
          <p:nvPr>
            <p:ph idx="1"/>
          </p:nvPr>
        </p:nvSpPr>
        <p:spPr/>
        <p:txBody>
          <a:bodyPr/>
          <a:lstStyle/>
          <a:p>
            <a:pPr marL="0" indent="0">
              <a:buNone/>
            </a:pPr>
            <a:r>
              <a:rPr lang="en-US" dirty="0"/>
              <a:t>You have never used a condom or dental dam and don’t want to. You have been having sex with Devon for a while now and have never used protection before. You believe that if Devon suddenly wants to use protection, then he must be cheating on you. You keep thinking about seeing Devon talking to Shane at the Gay Pride event last week. You also believe that condoms/dental dams are not natural and sex won’t feel as good if you use them. </a:t>
            </a:r>
          </a:p>
          <a:p>
            <a:endParaRPr lang="en-US" dirty="0"/>
          </a:p>
          <a:p>
            <a:pPr marL="0" indent="0">
              <a:buNone/>
            </a:pPr>
            <a:r>
              <a:rPr lang="en-US" dirty="0"/>
              <a:t>Your task is to convince Devon not to use condoms.</a:t>
            </a:r>
          </a:p>
          <a:p>
            <a:pPr marL="0" indent="0">
              <a:buNone/>
            </a:pPr>
            <a:endParaRPr lang="en-US" dirty="0"/>
          </a:p>
        </p:txBody>
      </p:sp>
    </p:spTree>
    <p:extLst>
      <p:ext uri="{BB962C8B-B14F-4D97-AF65-F5344CB8AC3E}">
        <p14:creationId xmlns:p14="http://schemas.microsoft.com/office/powerpoint/2010/main" val="3389150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Process</a:t>
            </a:r>
          </a:p>
        </p:txBody>
      </p:sp>
      <p:sp>
        <p:nvSpPr>
          <p:cNvPr id="3" name="Content Placeholder 2"/>
          <p:cNvSpPr>
            <a:spLocks noGrp="1"/>
          </p:cNvSpPr>
          <p:nvPr>
            <p:ph idx="1"/>
          </p:nvPr>
        </p:nvSpPr>
        <p:spPr/>
        <p:txBody>
          <a:bodyPr/>
          <a:lstStyle/>
          <a:p>
            <a:pPr marL="457200" indent="-457200">
              <a:buFont typeface="Wingdings" pitchFamily="2" charset="2"/>
              <a:buChar char="§"/>
            </a:pPr>
            <a:r>
              <a:rPr lang="en-US" sz="3200" dirty="0"/>
              <a:t>What methods/strategies did Devon use to get the message across?</a:t>
            </a:r>
          </a:p>
          <a:p>
            <a:pPr marL="457200" indent="-457200">
              <a:buFont typeface="Wingdings" pitchFamily="2" charset="2"/>
              <a:buChar char="§"/>
            </a:pPr>
            <a:r>
              <a:rPr lang="en-US" sz="3200" dirty="0"/>
              <a:t>Actors, what pressures were your characters feeling?</a:t>
            </a:r>
          </a:p>
          <a:p>
            <a:pPr marL="457200" indent="-457200">
              <a:buFont typeface="Wingdings" pitchFamily="2" charset="2"/>
              <a:buChar char="§"/>
            </a:pPr>
            <a:r>
              <a:rPr lang="en-US" sz="3200" dirty="0"/>
              <a:t>Were there any misunderstandings or breakdowns in communication?</a:t>
            </a:r>
          </a:p>
          <a:p>
            <a:pPr marL="457200" indent="-457200">
              <a:buFont typeface="Wingdings" pitchFamily="2" charset="2"/>
              <a:buChar char="§"/>
            </a:pPr>
            <a:r>
              <a:rPr lang="en-US" sz="3200" dirty="0"/>
              <a:t>How would you have practiced safer sex differently in that situation?</a:t>
            </a:r>
          </a:p>
          <a:p>
            <a:pPr marL="0" indent="0">
              <a:buNone/>
            </a:pPr>
            <a:endParaRPr lang="en-US" dirty="0"/>
          </a:p>
        </p:txBody>
      </p:sp>
    </p:spTree>
    <p:extLst>
      <p:ext uri="{BB962C8B-B14F-4D97-AF65-F5344CB8AC3E}">
        <p14:creationId xmlns:p14="http://schemas.microsoft.com/office/powerpoint/2010/main" val="23957717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Alex</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You have been dating Dominique for a few months. You really like Dominique and think this might be serious. You have decided to have sex, but you really want to use condoms. </a:t>
            </a:r>
          </a:p>
          <a:p>
            <a:endParaRPr lang="en-US" dirty="0"/>
          </a:p>
          <a:p>
            <a:pPr marL="0" indent="0">
              <a:buNone/>
            </a:pPr>
            <a:r>
              <a:rPr lang="en-US" dirty="0"/>
              <a:t>Your best friend (Casey), who is dating Dominique’s best friend (Chase), doesn’t think you should mention condoms to Dominique because you might lose the relationship. You know Dominique has never used condoms before but you won’t have sex without a condom. Besides, you learned how to make condoms feel better. </a:t>
            </a:r>
          </a:p>
          <a:p>
            <a:endParaRPr lang="en-US" b="1" dirty="0"/>
          </a:p>
          <a:p>
            <a:pPr marL="0" indent="0">
              <a:buNone/>
            </a:pPr>
            <a:r>
              <a:rPr lang="en-US" dirty="0"/>
              <a:t>Your task is to resist Casey’s pressure, but not lose the friendship. You think Casey should be using condoms too.</a:t>
            </a:r>
          </a:p>
          <a:p>
            <a:pPr marL="0" indent="0">
              <a:buNone/>
            </a:pPr>
            <a:endParaRPr lang="en-US" dirty="0"/>
          </a:p>
        </p:txBody>
      </p:sp>
    </p:spTree>
    <p:extLst>
      <p:ext uri="{BB962C8B-B14F-4D97-AF65-F5344CB8AC3E}">
        <p14:creationId xmlns:p14="http://schemas.microsoft.com/office/powerpoint/2010/main" val="6143971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Casey</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You and your close friend (Alex) are going out with Chase and Dominique, who are also friends and a few years older than you. You and Chase have had sex a couple of times and never used a condom. You think you might lose Chase if you ask to use a condom. </a:t>
            </a:r>
          </a:p>
          <a:p>
            <a:endParaRPr lang="en-US" dirty="0"/>
          </a:p>
          <a:p>
            <a:pPr marL="0" indent="0">
              <a:buNone/>
            </a:pPr>
            <a:r>
              <a:rPr lang="en-US" dirty="0"/>
              <a:t>Your friend, Alex, is getting very close to having intercourse with Dominique. They’re using birth control, but also want to use condoms. You tell Alex that sex feels much better without condoms (even though you’ve never tried them). You’re afraid that if Alex insists on using a condom, Alex might lose Dominique.</a:t>
            </a:r>
            <a:endParaRPr lang="en-US" b="1" dirty="0"/>
          </a:p>
          <a:p>
            <a:pPr marL="0" indent="0">
              <a:lnSpc>
                <a:spcPct val="150000"/>
              </a:lnSpc>
              <a:buNone/>
            </a:pPr>
            <a:r>
              <a:rPr lang="en-US" dirty="0"/>
              <a:t>Your task is to try to convince Alex to have sex without using a condom. </a:t>
            </a:r>
          </a:p>
          <a:p>
            <a:pPr marL="0" indent="0">
              <a:buNone/>
            </a:pPr>
            <a:endParaRPr lang="en-US" dirty="0"/>
          </a:p>
        </p:txBody>
      </p:sp>
    </p:spTree>
    <p:extLst>
      <p:ext uri="{BB962C8B-B14F-4D97-AF65-F5344CB8AC3E}">
        <p14:creationId xmlns:p14="http://schemas.microsoft.com/office/powerpoint/2010/main" val="4790754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Process</a:t>
            </a:r>
          </a:p>
        </p:txBody>
      </p:sp>
      <p:sp>
        <p:nvSpPr>
          <p:cNvPr id="3" name="Content Placeholder 2"/>
          <p:cNvSpPr>
            <a:spLocks noGrp="1"/>
          </p:cNvSpPr>
          <p:nvPr>
            <p:ph idx="1"/>
          </p:nvPr>
        </p:nvSpPr>
        <p:spPr/>
        <p:txBody>
          <a:bodyPr/>
          <a:lstStyle/>
          <a:p>
            <a:pPr marL="457200" indent="-457200">
              <a:buFont typeface="Wingdings" pitchFamily="2" charset="2"/>
              <a:buChar char="§"/>
            </a:pPr>
            <a:r>
              <a:rPr lang="en-US" sz="3600" dirty="0"/>
              <a:t>What strategy did Alex use to continue to be safer?</a:t>
            </a:r>
          </a:p>
          <a:p>
            <a:pPr marL="457200" indent="-457200">
              <a:buFont typeface="Wingdings" pitchFamily="2" charset="2"/>
              <a:buChar char="§"/>
            </a:pPr>
            <a:r>
              <a:rPr lang="en-US" sz="3600" dirty="0"/>
              <a:t>Actors, what pressures were your characters feeling?</a:t>
            </a:r>
          </a:p>
          <a:p>
            <a:pPr marL="457200" indent="-457200">
              <a:buFont typeface="Wingdings" pitchFamily="2" charset="2"/>
              <a:buChar char="§"/>
            </a:pPr>
            <a:r>
              <a:rPr lang="en-US" sz="3600" dirty="0"/>
              <a:t>Would anyone have handled this situation differently?</a:t>
            </a:r>
          </a:p>
          <a:p>
            <a:pPr marL="457200" indent="-457200">
              <a:buFont typeface="Wingdings" pitchFamily="2" charset="2"/>
              <a:buChar char="§"/>
            </a:pPr>
            <a:r>
              <a:rPr lang="en-US" sz="3600" dirty="0"/>
              <a:t>Did the </a:t>
            </a:r>
            <a:r>
              <a:rPr lang="en-US" sz="3600" dirty="0" err="1"/>
              <a:t>roleplay</a:t>
            </a:r>
            <a:r>
              <a:rPr lang="en-US" sz="3600" dirty="0"/>
              <a:t> seem realistic to you?</a:t>
            </a:r>
          </a:p>
          <a:p>
            <a:endParaRPr lang="en-US" dirty="0"/>
          </a:p>
        </p:txBody>
      </p:sp>
    </p:spTree>
    <p:extLst>
      <p:ext uri="{BB962C8B-B14F-4D97-AF65-F5344CB8AC3E}">
        <p14:creationId xmlns:p14="http://schemas.microsoft.com/office/powerpoint/2010/main" val="16016455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Brainstorm</a:t>
            </a:r>
          </a:p>
        </p:txBody>
      </p:sp>
      <p:sp>
        <p:nvSpPr>
          <p:cNvPr id="3" name="Content Placeholder 2"/>
          <p:cNvSpPr>
            <a:spLocks noGrp="1"/>
          </p:cNvSpPr>
          <p:nvPr>
            <p:ph idx="1"/>
          </p:nvPr>
        </p:nvSpPr>
        <p:spPr/>
        <p:txBody>
          <a:bodyPr>
            <a:normAutofit/>
          </a:bodyPr>
          <a:lstStyle/>
          <a:p>
            <a:pPr marL="0" indent="0">
              <a:buNone/>
            </a:pPr>
            <a:r>
              <a:rPr lang="en-US" sz="3600" dirty="0"/>
              <a:t>What are some suggestions that would make talking to a partner about using condoms easier?</a:t>
            </a:r>
          </a:p>
        </p:txBody>
      </p:sp>
    </p:spTree>
    <p:extLst>
      <p:ext uri="{BB962C8B-B14F-4D97-AF65-F5344CB8AC3E}">
        <p14:creationId xmlns:p14="http://schemas.microsoft.com/office/powerpoint/2010/main" val="15776647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Brainstorm</a:t>
            </a:r>
          </a:p>
        </p:txBody>
      </p:sp>
      <p:sp>
        <p:nvSpPr>
          <p:cNvPr id="3" name="Content Placeholder 2"/>
          <p:cNvSpPr>
            <a:spLocks noGrp="1"/>
          </p:cNvSpPr>
          <p:nvPr>
            <p:ph idx="1"/>
          </p:nvPr>
        </p:nvSpPr>
        <p:spPr/>
        <p:txBody>
          <a:bodyPr>
            <a:normAutofit/>
          </a:bodyPr>
          <a:lstStyle/>
          <a:p>
            <a:pPr marL="0" indent="0">
              <a:buNone/>
            </a:pPr>
            <a:r>
              <a:rPr lang="en-US" sz="3600" dirty="0"/>
              <a:t>What are ways to avoid pregnancy, STIs and HIV?</a:t>
            </a:r>
          </a:p>
        </p:txBody>
      </p:sp>
    </p:spTree>
    <p:extLst>
      <p:ext uri="{BB962C8B-B14F-4D97-AF65-F5344CB8AC3E}">
        <p14:creationId xmlns:p14="http://schemas.microsoft.com/office/powerpoint/2010/main" val="28786122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5 Things to Remember</a:t>
            </a:r>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a:t>Unplanned pregnancy, HIV &amp; other STIs are negative outcomes of unprotected sex that can sometimes make it harder to reach future goals &amp; can harm your health.</a:t>
            </a:r>
          </a:p>
          <a:p>
            <a:pPr marL="514350" indent="-514350">
              <a:buFont typeface="+mj-lt"/>
              <a:buAutoNum type="arabicPeriod"/>
            </a:pPr>
            <a:endParaRPr lang="en-US" dirty="0"/>
          </a:p>
          <a:p>
            <a:pPr marL="514350" indent="-514350">
              <a:buFont typeface="+mj-lt"/>
              <a:buAutoNum type="arabicPeriod"/>
            </a:pPr>
            <a:r>
              <a:rPr lang="en-US" dirty="0"/>
              <a:t>Whatever your past choices, you have the strength to make proud and responsible choices moving forward to avoid outcomes you don’t want.</a:t>
            </a:r>
          </a:p>
          <a:p>
            <a:pPr marL="514350" indent="-514350">
              <a:buFont typeface="+mj-lt"/>
              <a:buAutoNum type="arabicPeriod"/>
            </a:pPr>
            <a:endParaRPr lang="en-US" dirty="0"/>
          </a:p>
          <a:p>
            <a:pPr marL="514350" indent="-514350">
              <a:buFont typeface="+mj-lt"/>
              <a:buAutoNum type="arabicPeriod"/>
            </a:pPr>
            <a:r>
              <a:rPr lang="en-US" dirty="0"/>
              <a:t>Even if you’ve had sex in the past, you can choose to abstain from sexual intercourse at this point in your life.</a:t>
            </a:r>
          </a:p>
        </p:txBody>
      </p:sp>
    </p:spTree>
    <p:extLst>
      <p:ext uri="{BB962C8B-B14F-4D97-AF65-F5344CB8AC3E}">
        <p14:creationId xmlns:p14="http://schemas.microsoft.com/office/powerpoint/2010/main" val="2701704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5 Things to Remember</a:t>
            </a:r>
          </a:p>
        </p:txBody>
      </p:sp>
      <p:sp>
        <p:nvSpPr>
          <p:cNvPr id="3" name="Content Placeholder 2"/>
          <p:cNvSpPr>
            <a:spLocks noGrp="1"/>
          </p:cNvSpPr>
          <p:nvPr>
            <p:ph idx="1"/>
          </p:nvPr>
        </p:nvSpPr>
        <p:spPr/>
        <p:txBody>
          <a:bodyPr/>
          <a:lstStyle/>
          <a:p>
            <a:pPr marL="514350" indent="-514350">
              <a:buFont typeface="+mj-lt"/>
              <a:buAutoNum type="arabicPeriod" startAt="4"/>
            </a:pPr>
            <a:r>
              <a:rPr lang="en-US" dirty="0"/>
              <a:t>If you choose to have sex, that choice comes with the responsibility to use protection—condoms and/or dental dams to prevent HIV and other STIs, &amp; effective birth control to prevent pregnancy.</a:t>
            </a:r>
          </a:p>
          <a:p>
            <a:pPr marL="514350" indent="-514350">
              <a:buFont typeface="+mj-lt"/>
              <a:buAutoNum type="arabicPeriod" startAt="4"/>
            </a:pPr>
            <a:endParaRPr lang="en-US" dirty="0"/>
          </a:p>
          <a:p>
            <a:pPr marL="514350" indent="-514350">
              <a:buFont typeface="+mj-lt"/>
              <a:buAutoNum type="arabicPeriod" startAt="4"/>
            </a:pPr>
            <a:r>
              <a:rPr lang="en-US" dirty="0"/>
              <a:t>Strive to have healthy relationships. Choose to be with someone who cares about your goals and your health. Talk about using protection at a calm time and don’t wait until just before or during sex.</a:t>
            </a:r>
          </a:p>
          <a:p>
            <a:pPr marL="0" indent="0">
              <a:buNone/>
            </a:pPr>
            <a:endParaRPr lang="en-US" dirty="0"/>
          </a:p>
        </p:txBody>
      </p:sp>
    </p:spTree>
    <p:extLst>
      <p:ext uri="{BB962C8B-B14F-4D97-AF65-F5344CB8AC3E}">
        <p14:creationId xmlns:p14="http://schemas.microsoft.com/office/powerpoint/2010/main" val="21428354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Wrap-up</a:t>
            </a:r>
          </a:p>
        </p:txBody>
      </p:sp>
      <p:sp>
        <p:nvSpPr>
          <p:cNvPr id="3" name="Content Placeholder 2"/>
          <p:cNvSpPr>
            <a:spLocks noGrp="1"/>
          </p:cNvSpPr>
          <p:nvPr>
            <p:ph idx="1"/>
          </p:nvPr>
        </p:nvSpPr>
        <p:spPr/>
        <p:txBody>
          <a:bodyPr/>
          <a:lstStyle/>
          <a:p>
            <a:pPr marL="0" indent="0">
              <a:buNone/>
            </a:pPr>
            <a:r>
              <a:rPr lang="en-US" dirty="0"/>
              <a:t>Let’s share something each of us learned in the group, that will help in achieving goals and dreams for the future. </a:t>
            </a:r>
          </a:p>
          <a:p>
            <a:endParaRPr lang="en-US" dirty="0"/>
          </a:p>
        </p:txBody>
      </p:sp>
    </p:spTree>
    <p:extLst>
      <p:ext uri="{BB962C8B-B14F-4D97-AF65-F5344CB8AC3E}">
        <p14:creationId xmlns:p14="http://schemas.microsoft.com/office/powerpoint/2010/main" val="2514690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Explain Why</a:t>
            </a:r>
          </a:p>
        </p:txBody>
      </p:sp>
      <p:sp>
        <p:nvSpPr>
          <p:cNvPr id="3" name="Content Placeholder 2"/>
          <p:cNvSpPr>
            <a:spLocks noGrp="1"/>
          </p:cNvSpPr>
          <p:nvPr>
            <p:ph idx="1"/>
          </p:nvPr>
        </p:nvSpPr>
        <p:spPr/>
        <p:txBody>
          <a:bodyPr>
            <a:normAutofit fontScale="92500" lnSpcReduction="20000"/>
          </a:bodyPr>
          <a:lstStyle/>
          <a:p>
            <a:pPr marL="0" indent="0">
              <a:buNone/>
            </a:pPr>
            <a:r>
              <a:rPr lang="en-US" sz="3900" dirty="0"/>
              <a:t>Give clear reasons to support your choice.</a:t>
            </a:r>
          </a:p>
          <a:p>
            <a:pPr marL="0" indent="0">
              <a:lnSpc>
                <a:spcPct val="100000"/>
              </a:lnSpc>
              <a:buNone/>
            </a:pPr>
            <a:r>
              <a:rPr lang="en-US" sz="3900" dirty="0"/>
              <a:t>Examples: </a:t>
            </a:r>
          </a:p>
          <a:p>
            <a:pPr marL="457200" indent="-457200">
              <a:buFont typeface="Wingdings" pitchFamily="2" charset="2"/>
              <a:buChar char="§"/>
            </a:pPr>
            <a:r>
              <a:rPr lang="en-US" sz="3900" dirty="0"/>
              <a:t>I want to protect myself with a condom every time I have sex.</a:t>
            </a:r>
          </a:p>
          <a:p>
            <a:pPr marL="457200" indent="-457200">
              <a:buFont typeface="Wingdings" pitchFamily="2" charset="2"/>
              <a:buChar char="§"/>
            </a:pPr>
            <a:r>
              <a:rPr lang="en-US" sz="3900" dirty="0"/>
              <a:t>No, I won’t risk my future goals by having unprotected sex.</a:t>
            </a:r>
          </a:p>
          <a:p>
            <a:pPr marL="457200" indent="-457200">
              <a:buFont typeface="Wingdings" pitchFamily="2" charset="2"/>
              <a:buChar char="§"/>
            </a:pPr>
            <a:r>
              <a:rPr lang="en-US" sz="3900" dirty="0"/>
              <a:t>Condoms help prevent unplanned pregnancy, and STIs or HIV infection.</a:t>
            </a:r>
          </a:p>
          <a:p>
            <a:pPr marL="457200" indent="-457200">
              <a:buFont typeface="Wingdings" pitchFamily="2" charset="2"/>
              <a:buChar char="§"/>
            </a:pPr>
            <a:r>
              <a:rPr lang="en-US" sz="3900" dirty="0"/>
              <a:t>I am not ready to be a parent yet.</a:t>
            </a:r>
          </a:p>
          <a:p>
            <a:endParaRPr lang="en-US" dirty="0"/>
          </a:p>
        </p:txBody>
      </p:sp>
    </p:spTree>
    <p:extLst>
      <p:ext uri="{BB962C8B-B14F-4D97-AF65-F5344CB8AC3E}">
        <p14:creationId xmlns:p14="http://schemas.microsoft.com/office/powerpoint/2010/main" val="653788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339"/>
            <a:ext cx="10515600" cy="1325563"/>
          </a:xfrm>
        </p:spPr>
        <p:txBody>
          <a:bodyPr>
            <a:normAutofit/>
          </a:bodyPr>
          <a:lstStyle/>
          <a:p>
            <a:r>
              <a:rPr lang="en-US" sz="5400" dirty="0"/>
              <a:t>Provide Alternatives</a:t>
            </a:r>
          </a:p>
        </p:txBody>
      </p:sp>
      <p:sp>
        <p:nvSpPr>
          <p:cNvPr id="3" name="Content Placeholder 2"/>
          <p:cNvSpPr>
            <a:spLocks noGrp="1"/>
          </p:cNvSpPr>
          <p:nvPr>
            <p:ph idx="1"/>
          </p:nvPr>
        </p:nvSpPr>
        <p:spPr>
          <a:xfrm>
            <a:off x="838200" y="1393902"/>
            <a:ext cx="10515600" cy="4783061"/>
          </a:xfrm>
        </p:spPr>
        <p:txBody>
          <a:bodyPr>
            <a:noAutofit/>
          </a:bodyPr>
          <a:lstStyle/>
          <a:p>
            <a:pPr marL="0" indent="0">
              <a:buNone/>
            </a:pPr>
            <a:r>
              <a:rPr lang="en-US" sz="3200" dirty="0"/>
              <a:t>Suggest another action.</a:t>
            </a:r>
          </a:p>
          <a:p>
            <a:pPr marL="0" indent="0">
              <a:lnSpc>
                <a:spcPct val="110000"/>
              </a:lnSpc>
              <a:buNone/>
            </a:pPr>
            <a:r>
              <a:rPr lang="en-US" sz="3200" dirty="0"/>
              <a:t>Examples:</a:t>
            </a:r>
          </a:p>
          <a:p>
            <a:pPr marL="457200" indent="-457200">
              <a:buFont typeface="Wingdings" pitchFamily="2" charset="2"/>
              <a:buChar char="§"/>
            </a:pPr>
            <a:r>
              <a:rPr lang="en-US" sz="3200" dirty="0"/>
              <a:t>Let’s go buy some condoms right now.</a:t>
            </a:r>
          </a:p>
          <a:p>
            <a:pPr marL="457200" indent="-457200">
              <a:buFont typeface="Wingdings" pitchFamily="2" charset="2"/>
              <a:buChar char="§"/>
            </a:pPr>
            <a:r>
              <a:rPr lang="en-US" sz="3200" dirty="0"/>
              <a:t>Let’s get out of the bedroom. It makes me feel uncomfortable.</a:t>
            </a:r>
          </a:p>
          <a:p>
            <a:pPr marL="457200" indent="-457200">
              <a:buFont typeface="Wingdings" pitchFamily="2" charset="2"/>
              <a:buChar char="§"/>
            </a:pPr>
            <a:r>
              <a:rPr lang="en-US" sz="3200" dirty="0"/>
              <a:t>If you’re willing to use a condom, then we can have sex.</a:t>
            </a:r>
          </a:p>
          <a:p>
            <a:pPr marL="457200" indent="-457200">
              <a:buFont typeface="Wingdings" pitchFamily="2" charset="2"/>
              <a:buChar char="§"/>
            </a:pPr>
            <a:r>
              <a:rPr lang="en-US" sz="3200" dirty="0"/>
              <a:t>Let’s do something else that will feel good for both of us, since we don’t have a condom.</a:t>
            </a:r>
          </a:p>
          <a:p>
            <a:pPr marL="457200" indent="-457200">
              <a:buFont typeface="Wingdings" pitchFamily="2" charset="2"/>
              <a:buChar char="§"/>
            </a:pPr>
            <a:r>
              <a:rPr lang="en-US" sz="3200" dirty="0"/>
              <a:t>Let’s go get something to eat.</a:t>
            </a:r>
          </a:p>
          <a:p>
            <a:pPr marL="457200" indent="-457200">
              <a:buFont typeface="Wingdings" pitchFamily="2" charset="2"/>
              <a:buChar char="§"/>
            </a:pPr>
            <a:r>
              <a:rPr lang="en-US" sz="3200" dirty="0"/>
              <a:t>Let’s go see a movie.</a:t>
            </a:r>
          </a:p>
        </p:txBody>
      </p:sp>
    </p:spTree>
    <p:extLst>
      <p:ext uri="{BB962C8B-B14F-4D97-AF65-F5344CB8AC3E}">
        <p14:creationId xmlns:p14="http://schemas.microsoft.com/office/powerpoint/2010/main" val="2990460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8647"/>
            <a:ext cx="10515600" cy="839207"/>
          </a:xfrm>
        </p:spPr>
        <p:txBody>
          <a:bodyPr/>
          <a:lstStyle/>
          <a:p>
            <a:r>
              <a:rPr lang="en-US" dirty="0"/>
              <a:t>Talk It Out</a:t>
            </a:r>
          </a:p>
        </p:txBody>
      </p:sp>
      <p:sp>
        <p:nvSpPr>
          <p:cNvPr id="3" name="Content Placeholder 2"/>
          <p:cNvSpPr>
            <a:spLocks noGrp="1"/>
          </p:cNvSpPr>
          <p:nvPr>
            <p:ph idx="1"/>
          </p:nvPr>
        </p:nvSpPr>
        <p:spPr>
          <a:xfrm>
            <a:off x="838200" y="1193179"/>
            <a:ext cx="10515600" cy="5556173"/>
          </a:xfrm>
        </p:spPr>
        <p:txBody>
          <a:bodyPr>
            <a:normAutofit fontScale="92500" lnSpcReduction="10000"/>
          </a:bodyPr>
          <a:lstStyle/>
          <a:p>
            <a:pPr marL="0" indent="0">
              <a:buNone/>
            </a:pPr>
            <a:r>
              <a:rPr lang="en-US" sz="3000" dirty="0"/>
              <a:t>Discuss your feelings. </a:t>
            </a:r>
          </a:p>
          <a:p>
            <a:pPr marL="0" indent="0">
              <a:lnSpc>
                <a:spcPct val="120000"/>
              </a:lnSpc>
              <a:buNone/>
            </a:pPr>
            <a:r>
              <a:rPr lang="en-US" sz="3000" dirty="0"/>
              <a:t>Examples: </a:t>
            </a:r>
          </a:p>
          <a:p>
            <a:pPr marL="457200" indent="-457200">
              <a:buFont typeface="Wingdings" pitchFamily="2" charset="2"/>
              <a:buChar char="§"/>
            </a:pPr>
            <a:r>
              <a:rPr lang="en-US" sz="3000" dirty="0"/>
              <a:t>I feel like you don’t really care about me when you pressure me like this.</a:t>
            </a:r>
          </a:p>
          <a:p>
            <a:pPr marL="457200" indent="-457200">
              <a:buFont typeface="Wingdings" pitchFamily="2" charset="2"/>
              <a:buChar char="§"/>
            </a:pPr>
            <a:r>
              <a:rPr lang="en-US" sz="3000" dirty="0"/>
              <a:t>I’m not ready to have a baby. I would feel better if we use a condom.</a:t>
            </a:r>
          </a:p>
          <a:p>
            <a:pPr marL="457200" indent="-457200">
              <a:buFont typeface="Wingdings" pitchFamily="2" charset="2"/>
              <a:buChar char="§"/>
            </a:pPr>
            <a:r>
              <a:rPr lang="en-US" sz="3000" dirty="0"/>
              <a:t>I’m glad you agreed to use condoms. I feel like you really care about me.</a:t>
            </a:r>
          </a:p>
          <a:p>
            <a:pPr marL="457200" indent="-457200">
              <a:buFont typeface="Wingdings" pitchFamily="2" charset="2"/>
              <a:buChar char="§"/>
            </a:pPr>
            <a:r>
              <a:rPr lang="en-US" sz="3000" dirty="0"/>
              <a:t>You really turn me on when you touch me, but I won’t have sexual intercourse without a condom.</a:t>
            </a:r>
          </a:p>
          <a:p>
            <a:pPr marL="457200" indent="-457200">
              <a:buFont typeface="Wingdings" pitchFamily="2" charset="2"/>
              <a:buChar char="§"/>
            </a:pPr>
            <a:r>
              <a:rPr lang="en-US" sz="3000" dirty="0"/>
              <a:t>If you can’t respect my feelings, then I’m prepared to end this relationship.</a:t>
            </a:r>
          </a:p>
          <a:p>
            <a:pPr marL="457200" indent="-457200">
              <a:buFont typeface="Wingdings" pitchFamily="2" charset="2"/>
              <a:buChar char="§"/>
            </a:pPr>
            <a:r>
              <a:rPr lang="en-US" sz="3000" dirty="0"/>
              <a:t>Our future goals and dreams are more important than a moment of unsafe pleasure, so I’m glad we decided to use condoms.</a:t>
            </a:r>
          </a:p>
          <a:p>
            <a:endParaRPr lang="en-US" dirty="0"/>
          </a:p>
        </p:txBody>
      </p:sp>
    </p:spTree>
    <p:extLst>
      <p:ext uri="{BB962C8B-B14F-4D97-AF65-F5344CB8AC3E}">
        <p14:creationId xmlns:p14="http://schemas.microsoft.com/office/powerpoint/2010/main" val="868710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Videos and Discussion</a:t>
            </a:r>
          </a:p>
        </p:txBody>
      </p:sp>
      <p:sp>
        <p:nvSpPr>
          <p:cNvPr id="3" name="Content Placeholder 2"/>
          <p:cNvSpPr>
            <a:spLocks noGrp="1"/>
          </p:cNvSpPr>
          <p:nvPr>
            <p:ph idx="1"/>
          </p:nvPr>
        </p:nvSpPr>
        <p:spPr/>
        <p:txBody>
          <a:bodyPr/>
          <a:lstStyle/>
          <a:p>
            <a:pPr marL="0" indent="0">
              <a:buNone/>
            </a:pPr>
            <a:r>
              <a:rPr lang="en-US" dirty="0"/>
              <a:t>Watch what happens, take note of how the characters handle the situation, the things they say and how they say them.</a:t>
            </a:r>
          </a:p>
        </p:txBody>
      </p:sp>
    </p:spTree>
    <p:extLst>
      <p:ext uri="{BB962C8B-B14F-4D97-AF65-F5344CB8AC3E}">
        <p14:creationId xmlns:p14="http://schemas.microsoft.com/office/powerpoint/2010/main" val="891236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Are You Ready to Have Sex?</a:t>
            </a:r>
          </a:p>
        </p:txBody>
      </p:sp>
      <p:sp>
        <p:nvSpPr>
          <p:cNvPr id="3" name="Content Placeholder 2"/>
          <p:cNvSpPr>
            <a:spLocks noGrp="1"/>
          </p:cNvSpPr>
          <p:nvPr>
            <p:ph idx="1"/>
          </p:nvPr>
        </p:nvSpPr>
        <p:spPr/>
        <p:txBody>
          <a:bodyPr/>
          <a:lstStyle/>
          <a:p>
            <a:r>
              <a:rPr lang="en-US" sz="1800" u="sng" dirty="0">
                <a:solidFill>
                  <a:srgbClr val="0563C1"/>
                </a:solidFill>
                <a:effectLst/>
                <a:latin typeface="Times New Roman" panose="02020603050405020304" pitchFamily="18" charset="0"/>
                <a:ea typeface="Calibri" panose="020F0502020204030204" pitchFamily="34" charset="0"/>
                <a:hlinkClick r:id="rId2"/>
              </a:rPr>
              <a:t>https://www.youtube.com/watch?v=LV5IoN-Hds0&amp;feature=youtu.be</a:t>
            </a:r>
            <a:endParaRPr lang="en-US" dirty="0"/>
          </a:p>
          <a:p>
            <a:r>
              <a:rPr lang="en-US" dirty="0"/>
              <a:t>What factors into a person's decision about when and with whom to have sex? </a:t>
            </a:r>
          </a:p>
          <a:p>
            <a:r>
              <a:rPr lang="en-US" dirty="0"/>
              <a:t>What are some of the factors people might consider when deciding when and with whom to have sex?</a:t>
            </a:r>
          </a:p>
          <a:p>
            <a:endParaRPr lang="en-US" dirty="0"/>
          </a:p>
        </p:txBody>
      </p:sp>
    </p:spTree>
    <p:extLst>
      <p:ext uri="{BB962C8B-B14F-4D97-AF65-F5344CB8AC3E}">
        <p14:creationId xmlns:p14="http://schemas.microsoft.com/office/powerpoint/2010/main" val="1747418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55"/>
            <a:ext cx="10515600" cy="1325563"/>
          </a:xfrm>
        </p:spPr>
        <p:txBody>
          <a:bodyPr>
            <a:normAutofit/>
          </a:bodyPr>
          <a:lstStyle/>
          <a:p>
            <a:r>
              <a:rPr lang="en-US" sz="5400" dirty="0"/>
              <a:t>How to Talk About Safer Sex </a:t>
            </a:r>
          </a:p>
        </p:txBody>
      </p:sp>
      <p:sp>
        <p:nvSpPr>
          <p:cNvPr id="3" name="Content Placeholder 2"/>
          <p:cNvSpPr>
            <a:spLocks noGrp="1"/>
          </p:cNvSpPr>
          <p:nvPr>
            <p:ph idx="1"/>
          </p:nvPr>
        </p:nvSpPr>
        <p:spPr>
          <a:xfrm>
            <a:off x="838200" y="1494262"/>
            <a:ext cx="10515600" cy="5051503"/>
          </a:xfrm>
        </p:spPr>
        <p:txBody>
          <a:bodyPr>
            <a:normAutofit/>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hlinkClick r:id="rId2"/>
              </a:rPr>
              <a:t>https://www.youtube.com/watch?v=GTFixZ2Ic9Q&amp;feature=youtu.be&amp;list=PL3xP1jlf1jgLGmP1Dl6w_XoQ0pYs7ad_</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a:p>
            <a:r>
              <a:rPr lang="en-US" dirty="0"/>
              <a:t>How did the couples in the video negotiate safer sex?  </a:t>
            </a:r>
          </a:p>
          <a:p>
            <a:r>
              <a:rPr lang="en-US" dirty="0"/>
              <a:t>What strategies could you use to negotiate safer sex?  </a:t>
            </a:r>
          </a:p>
          <a:p>
            <a:r>
              <a:rPr lang="en-US" dirty="0"/>
              <a:t>How might someone react if their partner asked them to use condoms? Dental dams? Internal condoms? Lube?  </a:t>
            </a:r>
          </a:p>
          <a:p>
            <a:r>
              <a:rPr lang="en-US" dirty="0"/>
              <a:t>How could and when would you start the conversation about using condoms with a partner? Other safer sex methods like dental dams or lube?</a:t>
            </a:r>
          </a:p>
          <a:p>
            <a:endParaRPr lang="en-US" dirty="0"/>
          </a:p>
        </p:txBody>
      </p:sp>
    </p:spTree>
    <p:extLst>
      <p:ext uri="{BB962C8B-B14F-4D97-AF65-F5344CB8AC3E}">
        <p14:creationId xmlns:p14="http://schemas.microsoft.com/office/powerpoint/2010/main" val="1551666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Roleplay</a:t>
            </a:r>
          </a:p>
        </p:txBody>
      </p:sp>
      <p:sp>
        <p:nvSpPr>
          <p:cNvPr id="3" name="Content Placeholder 2"/>
          <p:cNvSpPr>
            <a:spLocks noGrp="1"/>
          </p:cNvSpPr>
          <p:nvPr>
            <p:ph idx="1"/>
          </p:nvPr>
        </p:nvSpPr>
        <p:spPr/>
        <p:txBody>
          <a:bodyPr>
            <a:normAutofit lnSpcReduction="10000"/>
          </a:bodyPr>
          <a:lstStyle/>
          <a:p>
            <a:r>
              <a:rPr lang="en-US" sz="3600" dirty="0"/>
              <a:t>Read your role carefully and think about how that person would really behave. </a:t>
            </a:r>
          </a:p>
          <a:p>
            <a:r>
              <a:rPr lang="en-US" sz="3600" dirty="0"/>
              <a:t>Do your best to stay in character through the whole </a:t>
            </a:r>
            <a:r>
              <a:rPr lang="en-US" sz="3600" dirty="0" err="1"/>
              <a:t>roleplay</a:t>
            </a:r>
            <a:r>
              <a:rPr lang="en-US" sz="3600" dirty="0"/>
              <a:t>.</a:t>
            </a:r>
          </a:p>
          <a:p>
            <a:r>
              <a:rPr lang="en-US" sz="3600" dirty="0"/>
              <a:t>Don’t let comments and laughter distract you.</a:t>
            </a:r>
          </a:p>
          <a:p>
            <a:r>
              <a:rPr lang="en-US" sz="3600" dirty="0"/>
              <a:t>Really try to feel and act like the person you are playing. </a:t>
            </a:r>
          </a:p>
          <a:p>
            <a:r>
              <a:rPr lang="en-US" sz="3600" dirty="0"/>
              <a:t>Try things that you might not try ordinarily</a:t>
            </a:r>
          </a:p>
          <a:p>
            <a:endParaRPr lang="en-US" dirty="0"/>
          </a:p>
        </p:txBody>
      </p:sp>
    </p:spTree>
    <p:extLst>
      <p:ext uri="{BB962C8B-B14F-4D97-AF65-F5344CB8AC3E}">
        <p14:creationId xmlns:p14="http://schemas.microsoft.com/office/powerpoint/2010/main" val="29078514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2288</Words>
  <Application>Microsoft Office PowerPoint</Application>
  <PresentationFormat>Widescreen</PresentationFormat>
  <Paragraphs>149</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Calibri Light</vt:lpstr>
      <vt:lpstr>Times New Roman</vt:lpstr>
      <vt:lpstr>Wingdings</vt:lpstr>
      <vt:lpstr>Office Theme</vt:lpstr>
      <vt:lpstr> Enhancing Refusal  &amp;    Negotiation Skills </vt:lpstr>
      <vt:lpstr>SWAT</vt:lpstr>
      <vt:lpstr>Explain Why</vt:lpstr>
      <vt:lpstr>Provide Alternatives</vt:lpstr>
      <vt:lpstr>Talk It Out</vt:lpstr>
      <vt:lpstr>Videos and Discussion</vt:lpstr>
      <vt:lpstr>Are You Ready to Have Sex?</vt:lpstr>
      <vt:lpstr>How to Talk About Safer Sex </vt:lpstr>
      <vt:lpstr>Roleplay</vt:lpstr>
      <vt:lpstr>Taylor</vt:lpstr>
      <vt:lpstr>Jamie</vt:lpstr>
      <vt:lpstr>Process</vt:lpstr>
      <vt:lpstr>Justice</vt:lpstr>
      <vt:lpstr>Angel</vt:lpstr>
      <vt:lpstr>Process</vt:lpstr>
      <vt:lpstr>Kayla </vt:lpstr>
      <vt:lpstr>Mia</vt:lpstr>
      <vt:lpstr>Process</vt:lpstr>
      <vt:lpstr>Devon  </vt:lpstr>
      <vt:lpstr>Jadon</vt:lpstr>
      <vt:lpstr>Process</vt:lpstr>
      <vt:lpstr>Alex</vt:lpstr>
      <vt:lpstr>Casey</vt:lpstr>
      <vt:lpstr>Process</vt:lpstr>
      <vt:lpstr>Brainstorm</vt:lpstr>
      <vt:lpstr>Brainstorm</vt:lpstr>
      <vt:lpstr>5 Things to Remember</vt:lpstr>
      <vt:lpstr>5 Things to Remember</vt:lpstr>
      <vt:lpstr>Wrap-up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Refusal &amp; Negotiation Skill</dc:title>
  <dc:creator>Shelby Cusson</dc:creator>
  <cp:lastModifiedBy>Heather A. Wynkoop</cp:lastModifiedBy>
  <cp:revision>10</cp:revision>
  <dcterms:created xsi:type="dcterms:W3CDTF">2020-10-01T16:12:56Z</dcterms:created>
  <dcterms:modified xsi:type="dcterms:W3CDTF">2020-12-15T15:58:22Z</dcterms:modified>
</cp:coreProperties>
</file>